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d="100" n="39"/>
          <a:sy d="100" n="39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39" Target="slides/slide34.xml" Type="http://schemas.openxmlformats.org/officeDocument/2006/relationships/slide"/><Relationship Id="rId38" Target="slides/slide33.xml" Type="http://schemas.openxmlformats.org/officeDocument/2006/relationships/slide"/><Relationship Id="rId37" Target="slides/slide32.xml" Type="http://schemas.openxmlformats.org/officeDocument/2006/relationships/slide"/><Relationship Id="rId36" Target="slides/slide31.xml" Type="http://schemas.openxmlformats.org/officeDocument/2006/relationships/slide"/><Relationship Id="rId35" Target="slides/slide30.xml" Type="http://schemas.openxmlformats.org/officeDocument/2006/relationships/slide"/><Relationship Id="rId34" Target="slides/slide29.xml" Type="http://schemas.openxmlformats.org/officeDocument/2006/relationships/slide"/><Relationship Id="rId33" Target="slides/slide28.xml" Type="http://schemas.openxmlformats.org/officeDocument/2006/relationships/slide"/><Relationship Id="rId32" Target="slides/slide27.xml" Type="http://schemas.openxmlformats.org/officeDocument/2006/relationships/slide"/><Relationship Id="rId31" Target="slides/slide26.xml" Type="http://schemas.openxmlformats.org/officeDocument/2006/relationships/slide"/><Relationship Id="rId30" Target="slides/slide25.xml" Type="http://schemas.openxmlformats.org/officeDocument/2006/relationships/slide"/><Relationship Id="rId27" Target="slides/slide22.xml" Type="http://schemas.openxmlformats.org/officeDocument/2006/relationships/slide"/><Relationship Id="rId26" Target="slides/slide21.xml" Type="http://schemas.openxmlformats.org/officeDocument/2006/relationships/slide"/><Relationship Id="rId25" Target="slides/slide20.xml" Type="http://schemas.openxmlformats.org/officeDocument/2006/relationships/slide"/><Relationship Id="rId24" Target="slides/slide19.xml" Type="http://schemas.openxmlformats.org/officeDocument/2006/relationships/slide"/><Relationship Id="rId21" Target="slides/slide16.xml" Type="http://schemas.openxmlformats.org/officeDocument/2006/relationships/slide"/><Relationship Id="rId19" Target="slides/slide14.xml" Type="http://schemas.openxmlformats.org/officeDocument/2006/relationships/slide"/><Relationship Id="rId20" Target="slides/slide15.xml" Type="http://schemas.openxmlformats.org/officeDocument/2006/relationships/slide"/><Relationship Id="rId18" Target="slides/slide13.xml" Type="http://schemas.openxmlformats.org/officeDocument/2006/relationships/slide"/><Relationship Id="rId17" Target="slides/slide12.xml" Type="http://schemas.openxmlformats.org/officeDocument/2006/relationships/slide"/><Relationship Id="rId16" Target="slides/slide11.xml" Type="http://schemas.openxmlformats.org/officeDocument/2006/relationships/slide"/><Relationship Id="rId15" Target="slides/slide10.xml" Type="http://schemas.openxmlformats.org/officeDocument/2006/relationships/slide"/><Relationship Id="rId14" Target="slides/slide9.xml" Type="http://schemas.openxmlformats.org/officeDocument/2006/relationships/slide"/><Relationship Id="rId13" Target="slides/slide8.xml" Type="http://schemas.openxmlformats.org/officeDocument/2006/relationships/slide"/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3" Target="slides/slide18.xml" Type="http://schemas.openxmlformats.org/officeDocument/2006/relationships/slide"/><Relationship Id="rId29" Target="slides/slide24.xml" Type="http://schemas.openxmlformats.org/officeDocument/2006/relationships/slide"/><Relationship Id="rId2" Target="viewProps.xml" Type="http://schemas.openxmlformats.org/officeDocument/2006/relationships/viewProps"/><Relationship Id="rId22" Target="slides/slide17.xml" Type="http://schemas.openxmlformats.org/officeDocument/2006/relationships/slide"/><Relationship Id="rId28" Target="slides/slide23.xml" Type="http://schemas.openxmlformats.org/officeDocument/2006/relationships/slide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r="100000" t="100000"/>
              </a:path>
              <a:tileRect b="-100000" l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b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fmla="*/ 0 w 7955280" name="connsiteX0"/>
              <a:gd fmla="*/ 495300 h 495300" name="connsiteY0"/>
              <a:gd fmla="*/ 169546 w 7955280" name="connsiteX1"/>
              <a:gd fmla="*/ 0 h 495300" name="connsiteY1"/>
              <a:gd fmla="*/ 7785734 w 7955280" name="connsiteX2"/>
              <a:gd fmla="*/ 0 h 495300" name="connsiteY2"/>
              <a:gd fmla="*/ 7955280 w 7955280" name="connsiteX3"/>
              <a:gd fmla="*/ 495300 h 495300" name="connsiteY3"/>
              <a:gd fmla="*/ 0 w 7955280" name="connsiteX4"/>
              <a:gd fmla="*/ 495300 h 495300" name="connsiteY4"/>
              <a:gd fmla="*/ 0 w 7955280" name="connsiteX0"/>
              <a:gd fmla="*/ 495300 h 495300" name="connsiteY0"/>
              <a:gd fmla="*/ 169546 w 7955280" name="connsiteX1"/>
              <a:gd fmla="*/ 0 h 495300" name="connsiteY1"/>
              <a:gd fmla="*/ 3966210 w 7955280" name="connsiteX2"/>
              <a:gd fmla="*/ 95250 h 495300" name="connsiteY2"/>
              <a:gd fmla="*/ 7785734 w 7955280" name="connsiteX3"/>
              <a:gd fmla="*/ 0 h 495300" name="connsiteY3"/>
              <a:gd fmla="*/ 7955280 w 7955280" name="connsiteX4"/>
              <a:gd fmla="*/ 495300 h 495300" name="connsiteY4"/>
              <a:gd fmla="*/ 0 w 7955280" name="connsiteX5"/>
              <a:gd fmla="*/ 495300 h 495300" name="connsiteY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495300" w="795528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b="50000" l="50000" r="50000" t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rotWithShape="1">
            <a:blip cstate="print" r:embed="rId2">
              <a:alphaModFix amt="20000"/>
              <a:grayscl/>
              <a:lum contrast="12000"/>
            </a:blip>
            <a:srcRect/>
            <a:tile algn="tl" flip="none" sx="100000" sy="100000" tx="0" ty="0"/>
          </a:blip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descr="C:\Users\Administrator\Desktop\Pushpin Dev\Assets\pushpinLeft.png" id="13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descr="C:\Users\Administrator\Desktop\Pushpin Dev\Assets\pushpinLeft.png" id="14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 numCol="1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727200" y="3736622"/>
            <a:ext cx="5712179" cy="1524000"/>
          </a:xfrm>
        </p:spPr>
        <p:txBody>
          <a:bodyPr numCol="1"/>
          <a:lstStyle>
            <a:lvl1pPr algn="ctr" indent="0" marL="0">
              <a:buNone/>
              <a:defRPr>
                <a:solidFill>
                  <a:schemeClr val="tx2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>
          <a:xfrm>
            <a:off x="6770676" y="5357592"/>
            <a:ext cx="1213821" cy="365125"/>
          </a:xfrm>
        </p:spPr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1174044" y="5357592"/>
            <a:ext cx="5034845" cy="365125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6213930" y="5357592"/>
            <a:ext cx="554023" cy="365125"/>
          </a:xfrm>
        </p:spPr>
        <p:txBody>
          <a:bodyPr numCol="1"/>
          <a:lstStyle>
            <a:lvl1pPr algn="ctr">
              <a:defRPr/>
            </a:lvl1pPr>
          </a:lstStyle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anchor="ctr"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1" y="925690"/>
            <a:ext cx="1430867" cy="4763911"/>
          </a:xfrm>
        </p:spPr>
        <p:txBody>
          <a:bodyPr numCol="1"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1298221" y="1106312"/>
            <a:ext cx="5178779" cy="4402667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 numCol="1"/>
          <a:lstStyle>
            <a:lvl1pPr algn="ctr">
              <a:defRPr b="0" baseline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456267" y="3725334"/>
            <a:ext cx="6231467" cy="1309511"/>
          </a:xfrm>
        </p:spPr>
        <p:txBody>
          <a:bodyPr anchor="t" numCol="1"/>
          <a:lstStyle>
            <a:lvl1pPr algn="ctr" indent="0" marL="0">
              <a:buNone/>
              <a:defRPr sz="2000">
                <a:solidFill>
                  <a:schemeClr val="tx2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3" sz="quarter"/>
          </p:nvPr>
        </p:nvSpPr>
        <p:spPr>
          <a:xfrm>
            <a:off x="1298448" y="2121407"/>
            <a:ext cx="3200400" cy="3602736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4" sz="quarter"/>
          </p:nvPr>
        </p:nvSpPr>
        <p:spPr>
          <a:xfrm>
            <a:off x="4663440" y="2119313"/>
            <a:ext cx="3200400" cy="3605212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557869" y="2122312"/>
            <a:ext cx="2939521" cy="820208"/>
          </a:xfrm>
        </p:spPr>
        <p:txBody>
          <a:bodyPr anchor="b" numCol="1">
            <a:normAutofit/>
          </a:bodyPr>
          <a:lstStyle>
            <a:lvl1pPr algn="ctr" indent="0" marL="0">
              <a:buNone/>
              <a:defRPr b="1" sz="2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2122311"/>
            <a:ext cx="2944368" cy="822960"/>
          </a:xfrm>
        </p:spPr>
        <p:txBody>
          <a:bodyPr anchor="b" numCol="1">
            <a:normAutofit/>
          </a:bodyPr>
          <a:lstStyle>
            <a:lvl1pPr algn="ctr" indent="0" marL="0">
              <a:buNone/>
              <a:defRPr b="1" sz="2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3" sz="quarter"/>
          </p:nvPr>
        </p:nvSpPr>
        <p:spPr>
          <a:xfrm>
            <a:off x="1298448" y="2944368"/>
            <a:ext cx="3227832" cy="2779776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4" sz="quarter"/>
          </p:nvPr>
        </p:nvSpPr>
        <p:spPr>
          <a:xfrm>
            <a:off x="4645151" y="2944813"/>
            <a:ext cx="3227832" cy="2779776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r="100000" t="100000"/>
              </a:path>
              <a:tileRect b="-100000" l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b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fmla="*/ 0 w 7955280" name="connsiteX0"/>
              <a:gd fmla="*/ 495300 h 495300" name="connsiteY0"/>
              <a:gd fmla="*/ 169546 w 7955280" name="connsiteX1"/>
              <a:gd fmla="*/ 0 h 495300" name="connsiteY1"/>
              <a:gd fmla="*/ 7785734 w 7955280" name="connsiteX2"/>
              <a:gd fmla="*/ 0 h 495300" name="connsiteY2"/>
              <a:gd fmla="*/ 7955280 w 7955280" name="connsiteX3"/>
              <a:gd fmla="*/ 495300 h 495300" name="connsiteY3"/>
              <a:gd fmla="*/ 0 w 7955280" name="connsiteX4"/>
              <a:gd fmla="*/ 495300 h 495300" name="connsiteY4"/>
              <a:gd fmla="*/ 0 w 7955280" name="connsiteX0"/>
              <a:gd fmla="*/ 495300 h 495300" name="connsiteY0"/>
              <a:gd fmla="*/ 169546 w 7955280" name="connsiteX1"/>
              <a:gd fmla="*/ 0 h 495300" name="connsiteY1"/>
              <a:gd fmla="*/ 3966210 w 7955280" name="connsiteX2"/>
              <a:gd fmla="*/ 95250 h 495300" name="connsiteY2"/>
              <a:gd fmla="*/ 7785734 w 7955280" name="connsiteX3"/>
              <a:gd fmla="*/ 0 h 495300" name="connsiteY3"/>
              <a:gd fmla="*/ 7955280 w 7955280" name="connsiteX4"/>
              <a:gd fmla="*/ 495300 h 495300" name="connsiteY4"/>
              <a:gd fmla="*/ 0 w 7955280" name="connsiteX5"/>
              <a:gd fmla="*/ 495300 h 495300" name="connsiteY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495300" w="795528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b="50000" l="50000" r="50000" t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rotWithShape="1">
            <a:blip cstate="print" r:embed="rId2">
              <a:alphaModFix amt="20000"/>
              <a:grayscl/>
              <a:lum contrast="12000"/>
            </a:blip>
            <a:srcRect/>
            <a:tile algn="tl" flip="none" sx="100000" sy="100000" tx="0" ty="0"/>
          </a:blip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rotWithShape="1">
            <a:blip cstate="print" r:embed="rId2">
              <a:alphaModFix amt="20000"/>
              <a:grayscl/>
              <a:lum contrast="12000"/>
            </a:blip>
            <a:srcRect/>
            <a:tile algn="tl" flip="none" sx="100000" sy="100000" tx="0" ty="0"/>
          </a:blip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descr="C:\Users\Administrator\Desktop\Pushpin Dev\Assets\pushpinLeft.png" id="18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descr="C:\Users\Administrator\Desktop\Pushpin Dev\Assets\pushpinLeft.png" id="19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 numCol="1">
            <a:normAutofit/>
          </a:bodyPr>
          <a:lstStyle>
            <a:lvl1pPr algn="ctr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 numCol="1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 rot="-60000">
            <a:off x="1148125" y="3623748"/>
            <a:ext cx="3048891" cy="2100400"/>
          </a:xfrm>
        </p:spPr>
        <p:txBody>
          <a:bodyPr numCol="1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>
          <a:xfrm rot="60000">
            <a:off x="6341698" y="5885672"/>
            <a:ext cx="1213821" cy="365125"/>
          </a:xfrm>
        </p:spPr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>
          <a:xfrm rot="-60000">
            <a:off x="914554" y="5829261"/>
            <a:ext cx="3522607" cy="365125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>
          <a:xfrm rot="60000">
            <a:off x="7557313" y="5896961"/>
            <a:ext cx="554023" cy="365125"/>
          </a:xfrm>
        </p:spPr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r="100000" t="100000"/>
              </a:path>
              <a:tileRect b="-100000" l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b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fmla="*/ 0 w 7955280" name="connsiteX0"/>
              <a:gd fmla="*/ 495300 h 495300" name="connsiteY0"/>
              <a:gd fmla="*/ 169546 w 7955280" name="connsiteX1"/>
              <a:gd fmla="*/ 0 h 495300" name="connsiteY1"/>
              <a:gd fmla="*/ 7785734 w 7955280" name="connsiteX2"/>
              <a:gd fmla="*/ 0 h 495300" name="connsiteY2"/>
              <a:gd fmla="*/ 7955280 w 7955280" name="connsiteX3"/>
              <a:gd fmla="*/ 495300 h 495300" name="connsiteY3"/>
              <a:gd fmla="*/ 0 w 7955280" name="connsiteX4"/>
              <a:gd fmla="*/ 495300 h 495300" name="connsiteY4"/>
              <a:gd fmla="*/ 0 w 7955280" name="connsiteX0"/>
              <a:gd fmla="*/ 495300 h 495300" name="connsiteY0"/>
              <a:gd fmla="*/ 169546 w 7955280" name="connsiteX1"/>
              <a:gd fmla="*/ 0 h 495300" name="connsiteY1"/>
              <a:gd fmla="*/ 3966210 w 7955280" name="connsiteX2"/>
              <a:gd fmla="*/ 95250 h 495300" name="connsiteY2"/>
              <a:gd fmla="*/ 7785734 w 7955280" name="connsiteX3"/>
              <a:gd fmla="*/ 0 h 495300" name="connsiteY3"/>
              <a:gd fmla="*/ 7955280 w 7955280" name="connsiteX4"/>
              <a:gd fmla="*/ 495300 h 495300" name="connsiteY4"/>
              <a:gd fmla="*/ 0 w 7955280" name="connsiteX5"/>
              <a:gd fmla="*/ 495300 h 495300" name="connsiteY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495300" w="795528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b="50000" l="50000" r="50000" t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rotWithShape="1">
            <a:blip cstate="print" r:embed="rId2">
              <a:alphaModFix amt="20000"/>
              <a:grayscl/>
              <a:lum contrast="12000"/>
            </a:blip>
            <a:srcRect/>
            <a:tile algn="tl" flip="none" sx="100000" sy="100000" tx="0" ty="0"/>
          </a:blip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rotWithShape="1">
            <a:blip cstate="print" r:embed="rId2">
              <a:alphaModFix amt="20000"/>
              <a:grayscl/>
              <a:lum contrast="12000"/>
            </a:blip>
            <a:srcRect/>
            <a:tile algn="tl" flip="none" sx="100000" sy="100000" tx="0" ty="0"/>
          </a:blip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descr="C:\Users\Administrator\Desktop\Pushpin Dev\Assets\pushpinLeft.png" id="14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descr="C:\Users\Administrator\Desktop\Pushpin Dev\Assets\pushpinLeft.png" id="15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 numCol="1">
            <a:normAutofit/>
          </a:bodyPr>
          <a:lstStyle>
            <a:lvl1pPr algn="ctr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 rot="60000">
            <a:off x="4898615" y="1207272"/>
            <a:ext cx="2913863" cy="4539412"/>
          </a:xfrm>
          <a:ln cap="rnd" w="101600">
            <a:solidFill>
              <a:srgbClr val="FFFFFF"/>
            </a:solidFill>
          </a:ln>
          <a:effectLst>
            <a:outerShdw algn="tl" blurRad="88900" dir="2700000" rotWithShape="0">
              <a:prstClr val="black">
                <a:alpha val="40000"/>
              </a:prstClr>
            </a:outerShdw>
          </a:effectLst>
        </p:spPr>
        <p:txBody>
          <a:bodyPr numCol="1">
            <a:normAutofit/>
          </a:bodyPr>
          <a:lstStyle>
            <a:lvl1pPr indent="0" marL="0">
              <a:buNone/>
              <a:defRPr sz="24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 rot="-60000">
            <a:off x="1152144" y="3621024"/>
            <a:ext cx="3044952" cy="2103120"/>
          </a:xfrm>
        </p:spPr>
        <p:txBody>
          <a:bodyPr numCol="1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>
          <a:xfrm rot="60000">
            <a:off x="6345936" y="5888737"/>
            <a:ext cx="1213821" cy="365125"/>
          </a:xfrm>
        </p:spPr>
        <p:txBody>
          <a:bodyPr numCol="1"/>
          <a:lstStyle/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>
          <a:xfrm rot="-60000">
            <a:off x="914569" y="5831037"/>
            <a:ext cx="3319043" cy="365125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>
          <a:xfrm rot="60000">
            <a:off x="7562089" y="5900026"/>
            <a:ext cx="554023" cy="365125"/>
          </a:xfrm>
        </p:spPr>
        <p:txBody>
          <a:bodyPr numCol="1"/>
          <a:lstStyle/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4" Target="../slideLayouts/slideLayout11.xml" Type="http://schemas.openxmlformats.org/officeDocument/2006/relationships/slideLayout"/><Relationship Id="rId13" Target="../slideLayouts/slideLayout10.xml" Type="http://schemas.openxmlformats.org/officeDocument/2006/relationships/slideLayout"/><Relationship Id="rId12" Target="../slideLayouts/slideLayout9.xml" Type="http://schemas.openxmlformats.org/officeDocument/2006/relationships/slideLayout"/><Relationship Id="rId11" Target="../slideLayouts/slideLayout8.xml" Type="http://schemas.openxmlformats.org/officeDocument/2006/relationships/slideLayout"/><Relationship Id="rId9" Target="../slideLayouts/slideLayout6.xml" Type="http://schemas.openxmlformats.org/officeDocument/2006/relationships/slideLayout"/><Relationship Id="rId10" Target="../slideLayouts/slideLayout7.xml" Type="http://schemas.openxmlformats.org/officeDocument/2006/relationships/slideLayout"/><Relationship Id="rId8" Target="../slideLayouts/slideLayout5.xml" Type="http://schemas.openxmlformats.org/officeDocument/2006/relationships/slideLayout"/><Relationship Id="rId7" Target="../slideLayouts/slideLayout4.xml" Type="http://schemas.openxmlformats.org/officeDocument/2006/relationships/slideLayout"/><Relationship Id="rId6" Target="../slideLayouts/slideLayout3.xml" Type="http://schemas.openxmlformats.org/officeDocument/2006/relationships/slideLayout"/><Relationship Id="rId5" Target="../slideLayouts/slideLayout2.xml" Type="http://schemas.openxmlformats.org/officeDocument/2006/relationships/slideLayout"/><Relationship Id="rId4" Target="../slideLayouts/slideLayout1.xml" Type="http://schemas.openxmlformats.org/officeDocument/2006/relationships/slideLayout"/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r="100000" t="100000"/>
              </a:path>
              <a:tileRect b="-100000" l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b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numCol="1" rtlCol="0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fmla="*/ 0 w 7955280" name="connsiteX0"/>
              <a:gd fmla="*/ 495300 h 495300" name="connsiteY0"/>
              <a:gd fmla="*/ 169546 w 7955280" name="connsiteX1"/>
              <a:gd fmla="*/ 0 h 495300" name="connsiteY1"/>
              <a:gd fmla="*/ 7785734 w 7955280" name="connsiteX2"/>
              <a:gd fmla="*/ 0 h 495300" name="connsiteY2"/>
              <a:gd fmla="*/ 7955280 w 7955280" name="connsiteX3"/>
              <a:gd fmla="*/ 495300 h 495300" name="connsiteY3"/>
              <a:gd fmla="*/ 0 w 7955280" name="connsiteX4"/>
              <a:gd fmla="*/ 495300 h 495300" name="connsiteY4"/>
              <a:gd fmla="*/ 0 w 7955280" name="connsiteX0"/>
              <a:gd fmla="*/ 495300 h 495300" name="connsiteY0"/>
              <a:gd fmla="*/ 169546 w 7955280" name="connsiteX1"/>
              <a:gd fmla="*/ 0 h 495300" name="connsiteY1"/>
              <a:gd fmla="*/ 3966210 w 7955280" name="connsiteX2"/>
              <a:gd fmla="*/ 95250 h 495300" name="connsiteY2"/>
              <a:gd fmla="*/ 7785734 w 7955280" name="connsiteX3"/>
              <a:gd fmla="*/ 0 h 495300" name="connsiteY3"/>
              <a:gd fmla="*/ 7955280 w 7955280" name="connsiteX4"/>
              <a:gd fmla="*/ 495300 h 495300" name="connsiteY4"/>
              <a:gd fmla="*/ 0 w 7955280" name="connsiteX5"/>
              <a:gd fmla="*/ 495300 h 495300" name="connsiteY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495300" w="795528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b="50000" l="50000" r="50000" t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rotWithShape="1">
            <a:blip cstate="print" r:embed="rId2">
              <a:alphaModFix amt="20000"/>
              <a:grayscl/>
              <a:lum contrast="12000"/>
            </a:blip>
            <a:srcRect/>
            <a:tile algn="tl" flip="none" sx="100000" sy="100000" tx="0" ty="0"/>
          </a:blipFill>
          <a:ln w="6350">
            <a:noFill/>
          </a:ln>
          <a:effectLst>
            <a:outerShdw algn="t" blurRad="101600" dir="5400000" dist="508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descr="C:\Users\Administrator\Desktop\Pushpin Dev\Assets\pushpinLeft.png" id="13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descr="C:\Users\Administrator\Desktop\Pushpin Dev\Assets\pushpinLeft.png" id="14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anchor="t" bIns="45720" lIns="91440" numCol="1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2"/>
                </a:solidFill>
                <a:latin charset="0" pitchFamily="66" typeface="Rage Italic"/>
              </a:defRPr>
            </a:lvl1pPr>
          </a:lstStyle>
          <a:p>
            <a:fld id="{10B796B4-4D7D-4F34-B473-895707DC730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400">
                <a:solidFill>
                  <a:schemeClr val="tx2"/>
                </a:solidFill>
                <a:latin charset="0" pitchFamily="66" typeface="Rage Italic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400">
                <a:solidFill>
                  <a:schemeClr val="tx2"/>
                </a:solidFill>
                <a:latin charset="0" pitchFamily="66" typeface="Rage Italic"/>
              </a:defRPr>
            </a:lvl1pPr>
          </a:lstStyle>
          <a:p>
            <a:fld id="{57A61FB3-531C-4A31-8E89-CE04E2AA30AE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</p:sldLayoutIdLst>
  <p:txStyles>
    <p:titleStyle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2"/>
        </a:buClr>
        <a:buSzPct val="85000"/>
        <a:buFont charset="0" pitchFamily="66" typeface="Brush Script MT"/>
        <a:buChar char="O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640080" rtl="0">
        <a:spcBef>
          <a:spcPct val="20000"/>
        </a:spcBef>
        <a:buClr>
          <a:schemeClr val="accent2"/>
        </a:buClr>
        <a:buSzPct val="85000"/>
        <a:buFont charset="0" pitchFamily="66" typeface="Brush Script MT"/>
        <a:buChar char="O"/>
        <a:defRPr kern="1200" sz="2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914400" rtl="0">
        <a:spcBef>
          <a:spcPct val="20000"/>
        </a:spcBef>
        <a:buClr>
          <a:schemeClr val="accent2"/>
        </a:buClr>
        <a:buSzPct val="85000"/>
        <a:buFont charset="0" pitchFamily="66" typeface="Brush Script MT"/>
        <a:buChar char="O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280160" rtl="0">
        <a:spcBef>
          <a:spcPct val="20000"/>
        </a:spcBef>
        <a:buClr>
          <a:schemeClr val="accent2"/>
        </a:buClr>
        <a:buSzPct val="85000"/>
        <a:buFont charset="0" pitchFamily="66" typeface="Brush Script MT"/>
        <a:buChar char="O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645920" rtl="0">
        <a:spcBef>
          <a:spcPct val="20000"/>
        </a:spcBef>
        <a:buClr>
          <a:schemeClr val="accent2"/>
        </a:buClr>
        <a:buSzPct val="85000"/>
        <a:buFont charset="0" pitchFamily="66" typeface="Brush Script MT"/>
        <a:buChar char="O"/>
        <a:defRPr kern="1200" sz="16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011680" rtl="0">
        <a:spcBef>
          <a:spcPct val="20000"/>
        </a:spcBef>
        <a:buClr>
          <a:schemeClr val="accent2"/>
        </a:buClr>
        <a:buSzPct val="85000"/>
        <a:buFont charset="0" pitchFamily="66" typeface="Brush Script MT"/>
        <a:buChar char="O"/>
        <a:defRPr kern="1200" sz="16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377440" rtl="0">
        <a:spcBef>
          <a:spcPct val="20000"/>
        </a:spcBef>
        <a:buClr>
          <a:schemeClr val="accent2"/>
        </a:buClr>
        <a:buSzPct val="85000"/>
        <a:buFont charset="0" pitchFamily="66" typeface="Brush Script MT"/>
        <a:buChar char="O"/>
        <a:defRPr kern="1200" sz="16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743200" rtl="0">
        <a:spcBef>
          <a:spcPct val="20000"/>
        </a:spcBef>
        <a:buClr>
          <a:schemeClr val="accent2"/>
        </a:buClr>
        <a:buSzPct val="85000"/>
        <a:buFont charset="0" pitchFamily="66" typeface="Brush Script MT"/>
        <a:buChar char="O"/>
        <a:defRPr kern="1200" sz="16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108960" rtl="0">
        <a:spcBef>
          <a:spcPct val="20000"/>
        </a:spcBef>
        <a:buClr>
          <a:schemeClr val="accent2"/>
        </a:buClr>
        <a:buSzPct val="85000"/>
        <a:buFont charset="0" pitchFamily="66" typeface="Brush Script MT"/>
        <a:buChar char="O"/>
        <a:defRPr kern="1200"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2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3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4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5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6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7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8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19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0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1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2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3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4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5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6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7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8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9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30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31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32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33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34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dirty="0" lang="en-US" smtClean="0"/>
              <a:t>Forces and Motion Review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 numCol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7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457200"/>
            <a:ext cx="2939521" cy="2485320"/>
          </a:xfrm>
        </p:spPr>
        <p:txBody>
          <a:bodyPr numCol="1">
            <a:normAutofit fontScale="925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The force that keeps an object moving in a circle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609600"/>
            <a:ext cx="2944368" cy="2335671"/>
          </a:xfrm>
        </p:spPr>
        <p:txBody>
          <a:bodyPr numCol="1">
            <a:noAutofit/>
          </a:bodyPr>
          <a:lstStyle/>
          <a:p>
            <a:r>
              <a:rPr altLang="es-ES" dirty="0" lang="es-ES" sz="3200"/>
              <a:t>La fuerza que mantiene un objeto que se mueve en un círculo</a:t>
            </a:r>
            <a:endParaRPr dirty="0"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Centripetal force</a:t>
            </a:r>
          </a:p>
          <a:p>
            <a:endParaRPr dirty="0" lang="en-US" smtClean="0"/>
          </a:p>
          <a:p>
            <a:r>
              <a:rPr dirty="0" lang="en-US" smtClean="0"/>
              <a:t>B.  Inertia</a:t>
            </a:r>
          </a:p>
          <a:p>
            <a:endParaRPr dirty="0" lang="en-US" smtClean="0"/>
          </a:p>
          <a:p>
            <a:r>
              <a:rPr dirty="0" lang="en-US" smtClean="0"/>
              <a:t>C.  Momentum</a:t>
            </a:r>
          </a:p>
          <a:p>
            <a:endParaRPr dirty="0" lang="en-US" smtClean="0"/>
          </a:p>
          <a:p>
            <a:r>
              <a:rPr dirty="0" lang="en-US" smtClean="0"/>
              <a:t>D.  Rolling friction</a:t>
            </a:r>
            <a:endParaRPr dirty="0"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648200" y="32004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altLang="es-ES" dirty="0" lang="es-ES"/>
              <a:t>A. La fuerza centrípeta</a:t>
            </a:r>
          </a:p>
          <a:p>
            <a:endParaRPr altLang="es-ES" dirty="0" lang="es-ES"/>
          </a:p>
          <a:p>
            <a:r>
              <a:rPr altLang="es-ES" dirty="0" lang="es-ES"/>
              <a:t>B. La inercia</a:t>
            </a:r>
          </a:p>
          <a:p>
            <a:endParaRPr altLang="es-ES" dirty="0" lang="es-ES"/>
          </a:p>
          <a:p>
            <a:r>
              <a:rPr altLang="es-ES" dirty="0" lang="es-ES"/>
              <a:t>C. </a:t>
            </a:r>
            <a:r>
              <a:rPr altLang="es-ES" dirty="0" err="1" lang="es-ES"/>
              <a:t>Momentum</a:t>
            </a:r>
            <a:endParaRPr altLang="es-ES" dirty="0" lang="es-ES"/>
          </a:p>
          <a:p>
            <a:endParaRPr altLang="es-ES" dirty="0" lang="es-ES"/>
          </a:p>
          <a:p>
            <a:r>
              <a:rPr altLang="es-ES" dirty="0" lang="es-ES"/>
              <a:t>D. fricción de rodadura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34839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447800" y="609600"/>
            <a:ext cx="2939521" cy="2485320"/>
          </a:xfrm>
        </p:spPr>
        <p:txBody>
          <a:bodyPr numCol="1">
            <a:noAutofit/>
          </a:bodyPr>
          <a:lstStyle/>
          <a:p>
            <a:r>
              <a:rPr dirty="0" lang="en-US" sz="2800"/>
              <a:t>Which of the following universal forces is the most effective over long distances?</a:t>
            </a:r>
            <a:endParaRPr dirty="0" lang="en-US" sz="2800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533400"/>
            <a:ext cx="2944368" cy="2411871"/>
          </a:xfrm>
        </p:spPr>
        <p:txBody>
          <a:bodyPr numCol="1">
            <a:normAutofit fontScale="32500" lnSpcReduction="20000"/>
          </a:bodyPr>
          <a:lstStyle/>
          <a:p>
            <a:r>
              <a:rPr altLang="es-ES" dirty="0" lang="es-ES" sz="8000"/>
              <a:t>¿Cuál de las siguientes fuerzas universales es el más eficaz a través de largas distancias?</a:t>
            </a:r>
            <a:endParaRPr dirty="0" lang="en-US" sz="80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Electric</a:t>
            </a:r>
          </a:p>
          <a:p>
            <a:endParaRPr dirty="0" lang="en-US"/>
          </a:p>
          <a:p>
            <a:r>
              <a:rPr dirty="0" lang="en-US" smtClean="0"/>
              <a:t>B.  Magnetic</a:t>
            </a:r>
          </a:p>
          <a:p>
            <a:endParaRPr dirty="0" lang="en-US"/>
          </a:p>
          <a:p>
            <a:r>
              <a:rPr dirty="0" lang="en-US" smtClean="0"/>
              <a:t>C.  Strong nuclear</a:t>
            </a:r>
          </a:p>
          <a:p>
            <a:endParaRPr dirty="0" lang="en-US"/>
          </a:p>
          <a:p>
            <a:r>
              <a:rPr dirty="0" lang="en-US" smtClean="0"/>
              <a:t>D.  gravitational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648200" y="32004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dirty="0" lang="en-US"/>
              <a:t>A. </a:t>
            </a:r>
            <a:r>
              <a:rPr dirty="0" err="1" lang="en-US"/>
              <a:t>eléctrico</a:t>
            </a:r>
            <a:endParaRPr dirty="0" lang="en-US"/>
          </a:p>
          <a:p>
            <a:endParaRPr dirty="0" lang="en-US"/>
          </a:p>
          <a:p>
            <a:r>
              <a:rPr dirty="0" lang="en-US"/>
              <a:t>B. </a:t>
            </a:r>
            <a:r>
              <a:rPr dirty="0" err="1" lang="en-US"/>
              <a:t>magnética</a:t>
            </a:r>
            <a:endParaRPr dirty="0" lang="en-US"/>
          </a:p>
          <a:p>
            <a:endParaRPr dirty="0" lang="en-US"/>
          </a:p>
          <a:p>
            <a:r>
              <a:rPr dirty="0" lang="en-US"/>
              <a:t>C. nuclear </a:t>
            </a:r>
            <a:r>
              <a:rPr dirty="0" err="1" lang="en-US"/>
              <a:t>fuerte</a:t>
            </a:r>
            <a:endParaRPr dirty="0" lang="en-US"/>
          </a:p>
          <a:p>
            <a:endParaRPr dirty="0" lang="en-US"/>
          </a:p>
          <a:p>
            <a:r>
              <a:rPr dirty="0" lang="en-US"/>
              <a:t>D. </a:t>
            </a:r>
            <a:r>
              <a:rPr dirty="0" err="1" lang="en-US"/>
              <a:t>gravitatoria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021102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533400"/>
            <a:ext cx="2939521" cy="2409120"/>
          </a:xfrm>
        </p:spPr>
        <p:txBody>
          <a:bodyPr numCol="1">
            <a:normAutofit fontScale="700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Force responsible for repulsion between two positively-charged particles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762000"/>
            <a:ext cx="2944368" cy="2183271"/>
          </a:xfrm>
        </p:spPr>
        <p:txBody>
          <a:bodyPr numCol="1">
            <a:noAutofit/>
          </a:bodyPr>
          <a:lstStyle/>
          <a:p>
            <a:r>
              <a:rPr altLang="es-ES" dirty="0" lang="es-ES" sz="2600"/>
              <a:t>Fuerza responsable de repulsión entre dos partículas cargadas positivamente</a:t>
            </a:r>
            <a:endParaRPr dirty="0" lang="en-US" sz="26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/>
          </a:p>
          <a:p>
            <a:r>
              <a:rPr dirty="0" lang="en-US" smtClean="0"/>
              <a:t>A.  Electric</a:t>
            </a:r>
          </a:p>
          <a:p>
            <a:endParaRPr dirty="0" lang="en-US"/>
          </a:p>
          <a:p>
            <a:r>
              <a:rPr dirty="0" lang="en-US" smtClean="0"/>
              <a:t>B.  Centripetal</a:t>
            </a:r>
          </a:p>
          <a:p>
            <a:endParaRPr dirty="0" lang="en-US"/>
          </a:p>
          <a:p>
            <a:r>
              <a:rPr dirty="0" lang="en-US" smtClean="0"/>
              <a:t>C.  Gravitational</a:t>
            </a:r>
          </a:p>
          <a:p>
            <a:endParaRPr dirty="0" lang="en-US"/>
          </a:p>
          <a:p>
            <a:r>
              <a:rPr dirty="0" lang="en-US" smtClean="0"/>
              <a:t>D.  Strong nuclear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altLang="es-ES" dirty="0" lang="es-ES"/>
              <a:t>A. eléctrico</a:t>
            </a:r>
          </a:p>
          <a:p>
            <a:endParaRPr altLang="es-ES" dirty="0" lang="es-ES"/>
          </a:p>
          <a:p>
            <a:r>
              <a:rPr altLang="es-ES" dirty="0" lang="es-ES"/>
              <a:t>B. centrípeta</a:t>
            </a:r>
          </a:p>
          <a:p>
            <a:endParaRPr altLang="es-ES" dirty="0" lang="es-ES"/>
          </a:p>
          <a:p>
            <a:r>
              <a:rPr altLang="es-ES" dirty="0" lang="es-ES"/>
              <a:t>C. gravitacional</a:t>
            </a:r>
          </a:p>
          <a:p>
            <a:endParaRPr altLang="es-ES" dirty="0" lang="es-ES"/>
          </a:p>
          <a:p>
            <a:r>
              <a:rPr altLang="es-ES" dirty="0" lang="es-ES"/>
              <a:t>D. nuclear fuerte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71165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295400" y="0"/>
            <a:ext cx="2939521" cy="2180520"/>
          </a:xfrm>
        </p:spPr>
        <p:txBody>
          <a:bodyPr numCol="1">
            <a:normAutofit/>
          </a:bodyPr>
          <a:lstStyle/>
          <a:p>
            <a:r>
              <a:rPr dirty="0" lang="en-US" sz="3600"/>
              <a:t>Your weight equals your</a:t>
            </a:r>
            <a:endParaRPr dirty="0" lang="en-US" sz="3600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876800" y="381000"/>
            <a:ext cx="2944368" cy="2107071"/>
          </a:xfrm>
        </p:spPr>
        <p:txBody>
          <a:bodyPr numCol="1">
            <a:normAutofit/>
          </a:bodyPr>
          <a:lstStyle/>
          <a:p>
            <a:r>
              <a:rPr altLang="es-ES" dirty="0" lang="es-ES" sz="4000"/>
              <a:t>Su peso es igual a su</a:t>
            </a:r>
            <a:endParaRPr dirty="0"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dirty="0" lang="en-US" smtClean="0"/>
              <a:t>A.  Mass</a:t>
            </a:r>
          </a:p>
          <a:p>
            <a:endParaRPr dirty="0" lang="en-US"/>
          </a:p>
          <a:p>
            <a:r>
              <a:rPr dirty="0" lang="en-US" smtClean="0"/>
              <a:t>B.  Mass times your speed</a:t>
            </a:r>
          </a:p>
          <a:p>
            <a:endParaRPr dirty="0" lang="en-US"/>
          </a:p>
          <a:p>
            <a:r>
              <a:rPr dirty="0" lang="en-US" smtClean="0"/>
              <a:t>C.  Mass times acceleration due to gravity</a:t>
            </a:r>
          </a:p>
          <a:p>
            <a:endParaRPr dirty="0" lang="en-US"/>
          </a:p>
          <a:p>
            <a:r>
              <a:rPr dirty="0" lang="en-US" smtClean="0"/>
              <a:t>D.  Mass divided by the net force acting on you 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rmAutofit fontScale="70000" lnSpcReduction="20000"/>
          </a:bodyPr>
          <a:lstStyle/>
          <a:p>
            <a:r>
              <a:rPr altLang="es-ES" dirty="0" lang="es-ES"/>
              <a:t>A. masa</a:t>
            </a:r>
          </a:p>
          <a:p>
            <a:endParaRPr altLang="es-ES" dirty="0" lang="es-ES"/>
          </a:p>
          <a:p>
            <a:r>
              <a:rPr altLang="es-ES" dirty="0" lang="es-ES"/>
              <a:t>B. Medios de veces que su velocidad</a:t>
            </a:r>
          </a:p>
          <a:p>
            <a:endParaRPr altLang="es-ES" dirty="0" lang="es-ES"/>
          </a:p>
          <a:p>
            <a:r>
              <a:rPr altLang="es-ES" dirty="0" lang="es-ES"/>
              <a:t>C. masa multiplicada por la aceleración debida a la gravedad</a:t>
            </a:r>
          </a:p>
          <a:p>
            <a:endParaRPr altLang="es-ES" dirty="0" lang="es-ES"/>
          </a:p>
          <a:p>
            <a:r>
              <a:rPr altLang="es-ES" dirty="0" lang="es-ES"/>
              <a:t>D. masa dividida por la fuerza neta que actúa sobre usted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35510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762000"/>
            <a:ext cx="2939521" cy="2180520"/>
          </a:xfrm>
        </p:spPr>
        <p:txBody>
          <a:bodyPr numCol="1">
            <a:normAutofit fontScale="92500" lnSpcReduction="1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Newton’s third law of motion describes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838200"/>
            <a:ext cx="2944368" cy="2107071"/>
          </a:xfrm>
        </p:spPr>
        <p:txBody>
          <a:bodyPr numCol="1">
            <a:normAutofit/>
          </a:bodyPr>
          <a:lstStyle/>
          <a:p>
            <a:r>
              <a:rPr altLang="es-ES" dirty="0" lang="es-ES" sz="3200"/>
              <a:t>La tercera ley de Newton del movimiento describe</a:t>
            </a:r>
            <a:endParaRPr dirty="0"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850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Action and reaction forces</a:t>
            </a:r>
          </a:p>
          <a:p>
            <a:endParaRPr dirty="0" lang="en-US"/>
          </a:p>
          <a:p>
            <a:r>
              <a:rPr dirty="0" lang="en-US" smtClean="0"/>
              <a:t>B.  Balanced forces</a:t>
            </a:r>
          </a:p>
          <a:p>
            <a:endParaRPr dirty="0" lang="en-US"/>
          </a:p>
          <a:p>
            <a:r>
              <a:rPr dirty="0" lang="en-US" smtClean="0"/>
              <a:t>C.  Centripetal forces</a:t>
            </a:r>
          </a:p>
          <a:p>
            <a:endParaRPr dirty="0" lang="en-US"/>
          </a:p>
          <a:p>
            <a:r>
              <a:rPr dirty="0" lang="en-US" smtClean="0"/>
              <a:t>D.  Net force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altLang="es-ES" dirty="0" lang="es-ES"/>
              <a:t>A. Acción y fuerzas de reacción</a:t>
            </a:r>
          </a:p>
          <a:p>
            <a:endParaRPr altLang="es-ES" dirty="0" lang="es-ES"/>
          </a:p>
          <a:p>
            <a:r>
              <a:rPr altLang="es-ES" dirty="0" lang="es-ES" smtClean="0"/>
              <a:t> B. Fuerzas </a:t>
            </a:r>
            <a:r>
              <a:rPr altLang="es-ES" dirty="0" lang="es-ES"/>
              <a:t>balanceadas </a:t>
            </a:r>
          </a:p>
          <a:p>
            <a:endParaRPr altLang="es-ES" dirty="0" lang="es-ES"/>
          </a:p>
          <a:p>
            <a:r>
              <a:rPr altLang="es-ES" dirty="0" lang="es-ES" smtClean="0"/>
              <a:t>C. fuerzas </a:t>
            </a:r>
            <a:r>
              <a:rPr altLang="es-ES" dirty="0" lang="es-ES"/>
              <a:t>centrípetas </a:t>
            </a:r>
          </a:p>
          <a:p>
            <a:endParaRPr altLang="es-ES" dirty="0" lang="es-ES"/>
          </a:p>
          <a:p>
            <a:r>
              <a:rPr altLang="es-ES" dirty="0" lang="es-ES"/>
              <a:t>D. Fuerza neta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67608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295400" y="609600"/>
            <a:ext cx="2939521" cy="2180520"/>
          </a:xfrm>
        </p:spPr>
        <p:txBody>
          <a:bodyPr numCol="1">
            <a:normAutofit fontScale="850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Which universal force acts only on the protons and neutrons?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685800"/>
            <a:ext cx="2944368" cy="2259471"/>
          </a:xfrm>
        </p:spPr>
        <p:txBody>
          <a:bodyPr numCol="1">
            <a:normAutofit/>
          </a:bodyPr>
          <a:lstStyle/>
          <a:p>
            <a:r>
              <a:rPr altLang="es-ES" dirty="0" lang="es-ES" sz="2800"/>
              <a:t>¿Qué universal de la fuerza actúa sólo sobre los protones y los neutrones?</a:t>
            </a:r>
            <a:endParaRPr dirty="0"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Strong nuclear</a:t>
            </a:r>
          </a:p>
          <a:p>
            <a:endParaRPr dirty="0" lang="en-US"/>
          </a:p>
          <a:p>
            <a:r>
              <a:rPr dirty="0" lang="en-US" smtClean="0"/>
              <a:t>B.  Magnetic</a:t>
            </a:r>
          </a:p>
          <a:p>
            <a:endParaRPr dirty="0" lang="en-US"/>
          </a:p>
          <a:p>
            <a:r>
              <a:rPr dirty="0" lang="en-US" smtClean="0"/>
              <a:t>C.  Electric</a:t>
            </a:r>
          </a:p>
          <a:p>
            <a:endParaRPr dirty="0" lang="en-US"/>
          </a:p>
          <a:p>
            <a:r>
              <a:rPr dirty="0" lang="en-US" smtClean="0"/>
              <a:t>D.  </a:t>
            </a:r>
            <a:r>
              <a:rPr dirty="0" lang="en-US" smtClean="0"/>
              <a:t>Gravitational 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724400" y="33528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altLang="es-ES" dirty="0" lang="es-ES"/>
              <a:t>A. nuclear fuerte</a:t>
            </a:r>
          </a:p>
          <a:p>
            <a:endParaRPr altLang="es-ES" dirty="0" lang="es-ES"/>
          </a:p>
          <a:p>
            <a:r>
              <a:rPr altLang="es-ES" dirty="0" lang="es-ES"/>
              <a:t>B. magnética</a:t>
            </a:r>
          </a:p>
          <a:p>
            <a:endParaRPr altLang="es-ES" dirty="0" lang="es-ES"/>
          </a:p>
          <a:p>
            <a:r>
              <a:rPr altLang="es-ES" dirty="0" lang="es-ES"/>
              <a:t>C. eléctrico</a:t>
            </a:r>
          </a:p>
          <a:p>
            <a:endParaRPr altLang="es-ES" dirty="0" lang="es-ES"/>
          </a:p>
          <a:p>
            <a:r>
              <a:rPr altLang="es-ES" dirty="0" lang="es-ES"/>
              <a:t>D. gravitacional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936270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457200"/>
            <a:ext cx="2939521" cy="2485320"/>
          </a:xfrm>
        </p:spPr>
        <p:txBody>
          <a:bodyPr numCol="1">
            <a:normAutofit/>
          </a:bodyPr>
          <a:lstStyle/>
          <a:p>
            <a:r>
              <a:rPr b="0" dirty="0" lang="en-US" sz="32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As an astronaut travels far away from Earth, his weight</a:t>
            </a:r>
            <a:endParaRPr dirty="0" lang="en-US" sz="3200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762000"/>
            <a:ext cx="2944368" cy="2183271"/>
          </a:xfrm>
        </p:spPr>
        <p:txBody>
          <a:bodyPr numCol="1">
            <a:normAutofit/>
          </a:bodyPr>
          <a:lstStyle/>
          <a:p>
            <a:r>
              <a:rPr altLang="es-ES" dirty="0" lang="es-ES" sz="3200"/>
              <a:t>Como un astronauta viaja lejos de la Tierra, su peso</a:t>
            </a:r>
            <a:endParaRPr dirty="0"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6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Increases because gravity increases</a:t>
            </a:r>
          </a:p>
          <a:p>
            <a:endParaRPr dirty="0" lang="en-US"/>
          </a:p>
          <a:p>
            <a:r>
              <a:rPr dirty="0" lang="en-US" smtClean="0"/>
              <a:t>B.  Decreases because gravity decreases</a:t>
            </a:r>
          </a:p>
          <a:p>
            <a:endParaRPr dirty="0" lang="en-US"/>
          </a:p>
          <a:p>
            <a:r>
              <a:rPr dirty="0" lang="en-US" smtClean="0"/>
              <a:t>C.  Decreases because her mass decreases</a:t>
            </a:r>
          </a:p>
          <a:p>
            <a:endParaRPr dirty="0" lang="en-US"/>
          </a:p>
          <a:p>
            <a:r>
              <a:rPr dirty="0" lang="en-US" smtClean="0"/>
              <a:t>D.  Remains the same because her mass remains the same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724400" y="3124200"/>
            <a:ext cx="3227832" cy="2779776"/>
          </a:xfrm>
        </p:spPr>
        <p:txBody>
          <a:bodyPr numCol="1">
            <a:normAutofit fontScale="62500" lnSpcReduction="20000"/>
          </a:bodyPr>
          <a:lstStyle/>
          <a:p>
            <a:r>
              <a:rPr altLang="es-ES" dirty="0" lang="es-ES"/>
              <a:t>A. Aumenta debido a los aumentos de gravedad</a:t>
            </a:r>
          </a:p>
          <a:p>
            <a:endParaRPr altLang="es-ES" dirty="0" lang="es-ES"/>
          </a:p>
          <a:p>
            <a:r>
              <a:rPr altLang="es-ES" dirty="0" lang="es-ES"/>
              <a:t>B. Disminuye porque la gravedad disminuye</a:t>
            </a:r>
          </a:p>
          <a:p>
            <a:endParaRPr altLang="es-ES" dirty="0" lang="es-ES"/>
          </a:p>
          <a:p>
            <a:r>
              <a:rPr altLang="es-ES" dirty="0" lang="es-ES"/>
              <a:t>C. Disminuye porque su masa disminuye</a:t>
            </a:r>
          </a:p>
          <a:p>
            <a:endParaRPr altLang="es-ES" dirty="0" lang="es-ES"/>
          </a:p>
          <a:p>
            <a:r>
              <a:rPr altLang="es-ES" dirty="0" lang="es-ES"/>
              <a:t>D. sigue siendo el mismo porque su masa sigue siendo la misma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655640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762000"/>
            <a:ext cx="2939521" cy="2180520"/>
          </a:xfrm>
        </p:spPr>
        <p:txBody>
          <a:bodyPr numCol="1">
            <a:normAutofit fontScale="92500" lnSpcReduction="1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The product of an object’s mass and velocity is its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685800"/>
            <a:ext cx="2944368" cy="2259471"/>
          </a:xfrm>
        </p:spPr>
        <p:txBody>
          <a:bodyPr numCol="1">
            <a:normAutofit/>
          </a:bodyPr>
          <a:lstStyle/>
          <a:p>
            <a:r>
              <a:rPr altLang="es-ES" dirty="0" lang="es-ES" sz="3200"/>
              <a:t>El producto de la masa por la velocidad de un objeto es su</a:t>
            </a:r>
            <a:endParaRPr dirty="0"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Centripetal force</a:t>
            </a:r>
          </a:p>
          <a:p>
            <a:endParaRPr dirty="0" lang="en-US"/>
          </a:p>
          <a:p>
            <a:r>
              <a:rPr dirty="0" lang="en-US" smtClean="0"/>
              <a:t>B.  Net force</a:t>
            </a:r>
          </a:p>
          <a:p>
            <a:endParaRPr dirty="0" lang="en-US"/>
          </a:p>
          <a:p>
            <a:r>
              <a:rPr dirty="0" lang="en-US" smtClean="0"/>
              <a:t>C.  Momentum</a:t>
            </a:r>
          </a:p>
          <a:p>
            <a:endParaRPr dirty="0" lang="en-US"/>
          </a:p>
          <a:p>
            <a:r>
              <a:rPr dirty="0" lang="en-US" smtClean="0"/>
              <a:t>D.  Weight 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724400" y="32004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altLang="es-ES" dirty="0" lang="es-ES"/>
              <a:t>A. La fuerza centrípeta</a:t>
            </a:r>
          </a:p>
          <a:p>
            <a:endParaRPr altLang="es-ES" dirty="0" lang="es-ES"/>
          </a:p>
          <a:p>
            <a:r>
              <a:rPr altLang="es-ES" dirty="0" lang="es-ES"/>
              <a:t>B. Fuerza neta</a:t>
            </a:r>
          </a:p>
          <a:p>
            <a:endParaRPr altLang="es-ES" dirty="0" lang="es-ES"/>
          </a:p>
          <a:p>
            <a:r>
              <a:rPr altLang="es-ES" dirty="0" lang="es-ES"/>
              <a:t>C. </a:t>
            </a:r>
            <a:r>
              <a:rPr altLang="es-ES" dirty="0" err="1" lang="es-ES"/>
              <a:t>Momentum</a:t>
            </a:r>
            <a:endParaRPr altLang="es-ES" dirty="0" lang="es-ES"/>
          </a:p>
          <a:p>
            <a:endParaRPr altLang="es-ES" dirty="0" lang="es-ES"/>
          </a:p>
          <a:p>
            <a:r>
              <a:rPr altLang="es-ES" dirty="0" lang="es-ES"/>
              <a:t>D. Peso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77084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533400"/>
            <a:ext cx="2939521" cy="2409120"/>
          </a:xfrm>
        </p:spPr>
        <p:txBody>
          <a:bodyPr numCol="1">
            <a:normAutofit fontScale="775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What is conserved when </a:t>
            </a:r>
            <a:r>
              <a:rPr b="0" dirty="0" lang="en-US" smtClean="0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two </a:t>
            </a:r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objects collide in a closed system?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685800"/>
            <a:ext cx="2944368" cy="2259471"/>
          </a:xfrm>
        </p:spPr>
        <p:txBody>
          <a:bodyPr numCol="1">
            <a:normAutofit/>
          </a:bodyPr>
          <a:lstStyle/>
          <a:p>
            <a:r>
              <a:rPr altLang="es-ES" dirty="0" lang="es-ES" sz="2800"/>
              <a:t>Lo que se conserva cuando dos objetos chocan en un sistema cerrado?</a:t>
            </a:r>
            <a:endParaRPr dirty="0"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Acceleration</a:t>
            </a:r>
          </a:p>
          <a:p>
            <a:endParaRPr dirty="0" lang="en-US"/>
          </a:p>
          <a:p>
            <a:r>
              <a:rPr dirty="0" lang="en-US" smtClean="0"/>
              <a:t>B.  Momentum</a:t>
            </a:r>
          </a:p>
          <a:p>
            <a:endParaRPr dirty="0" lang="en-US"/>
          </a:p>
          <a:p>
            <a:r>
              <a:rPr dirty="0" lang="en-US" smtClean="0"/>
              <a:t>C.  Speed</a:t>
            </a:r>
          </a:p>
          <a:p>
            <a:endParaRPr dirty="0" lang="en-US"/>
          </a:p>
          <a:p>
            <a:r>
              <a:rPr dirty="0" lang="en-US" smtClean="0"/>
              <a:t>D.  Velocity 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800600" y="34290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altLang="es-ES" dirty="0" lang="es-ES"/>
              <a:t>A. Aceleración</a:t>
            </a:r>
          </a:p>
          <a:p>
            <a:endParaRPr altLang="es-ES" dirty="0" lang="es-ES"/>
          </a:p>
          <a:p>
            <a:r>
              <a:rPr altLang="es-ES" dirty="0" lang="es-ES"/>
              <a:t>B. </a:t>
            </a:r>
            <a:r>
              <a:rPr altLang="es-ES" dirty="0" err="1" lang="es-ES"/>
              <a:t>Momentum</a:t>
            </a:r>
            <a:endParaRPr altLang="es-ES" dirty="0" lang="es-ES"/>
          </a:p>
          <a:p>
            <a:endParaRPr altLang="es-ES" dirty="0" lang="es-ES"/>
          </a:p>
          <a:p>
            <a:r>
              <a:rPr altLang="es-ES" dirty="0" lang="es-ES"/>
              <a:t>C. velocidad</a:t>
            </a:r>
          </a:p>
          <a:p>
            <a:endParaRPr altLang="es-ES" dirty="0" lang="es-ES"/>
          </a:p>
          <a:p>
            <a:r>
              <a:rPr altLang="es-ES" dirty="0" lang="es-ES"/>
              <a:t>D. velocidad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342459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09600"/>
            <a:ext cx="2939521" cy="2332920"/>
          </a:xfrm>
        </p:spPr>
        <p:txBody>
          <a:bodyPr numCol="1">
            <a:normAutofit lnSpcReduction="1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Which of the following is correct?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685800"/>
            <a:ext cx="2944368" cy="2259471"/>
          </a:xfrm>
        </p:spPr>
        <p:txBody>
          <a:bodyPr numCol="1">
            <a:normAutofit/>
          </a:bodyPr>
          <a:lstStyle/>
          <a:p>
            <a:r>
              <a:rPr altLang="es-ES" dirty="0" lang="es-ES" sz="3600"/>
              <a:t>¿Cual de los siguientes es correcto?</a:t>
            </a:r>
            <a:endParaRPr dirty="0"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dirty="0" lang="en-US" smtClean="0"/>
              <a:t>A.  1 N = 1 kg</a:t>
            </a:r>
          </a:p>
          <a:p>
            <a:endParaRPr dirty="0" lang="en-US"/>
          </a:p>
          <a:p>
            <a:r>
              <a:rPr dirty="0" lang="en-US" smtClean="0"/>
              <a:t>B.  1 N = 1 </a:t>
            </a:r>
            <a:r>
              <a:rPr dirty="0" err="1" lang="en-US" smtClean="0"/>
              <a:t>kg</a:t>
            </a:r>
            <a:r>
              <a:rPr dirty="0" err="1" lang="en-US" smtClean="0">
                <a:latin typeface="Calibri"/>
                <a:cs typeface="Calibri"/>
              </a:rPr>
              <a:t>·m</a:t>
            </a:r>
            <a:endParaRPr dirty="0" lang="en-US" smtClean="0">
              <a:latin typeface="Calibri"/>
              <a:cs typeface="Calibri"/>
            </a:endParaRPr>
          </a:p>
          <a:p>
            <a:endParaRPr dirty="0" lang="en-US">
              <a:latin typeface="Calibri"/>
              <a:cs typeface="Calibri"/>
            </a:endParaRPr>
          </a:p>
          <a:p>
            <a:r>
              <a:rPr dirty="0" lang="en-US" smtClean="0">
                <a:latin typeface="Calibri"/>
                <a:cs typeface="Calibri"/>
              </a:rPr>
              <a:t>C.  1 N = 1 </a:t>
            </a:r>
            <a:r>
              <a:rPr dirty="0" err="1" lang="en-US" smtClean="0">
                <a:latin typeface="Calibri"/>
                <a:cs typeface="Calibri"/>
              </a:rPr>
              <a:t>kg·m</a:t>
            </a:r>
            <a:r>
              <a:rPr dirty="0" lang="en-US" smtClean="0">
                <a:latin typeface="Calibri"/>
                <a:cs typeface="Calibri"/>
              </a:rPr>
              <a:t>/s</a:t>
            </a:r>
            <a:r>
              <a:rPr baseline="30000" dirty="0" lang="en-US" smtClean="0">
                <a:latin typeface="Calibri"/>
                <a:cs typeface="Calibri"/>
              </a:rPr>
              <a:t>2</a:t>
            </a:r>
            <a:endParaRPr dirty="0" lang="en-US" smtClean="0">
              <a:latin typeface="Calibri"/>
              <a:cs typeface="Calibri"/>
            </a:endParaRPr>
          </a:p>
          <a:p>
            <a:endParaRPr dirty="0" lang="en-US">
              <a:latin typeface="Calibri"/>
              <a:cs typeface="Calibri"/>
            </a:endParaRPr>
          </a:p>
          <a:p>
            <a:r>
              <a:rPr dirty="0" lang="en-US" smtClean="0">
                <a:latin typeface="Calibri"/>
                <a:cs typeface="Calibri"/>
              </a:rPr>
              <a:t>D.  1 N = 1 </a:t>
            </a:r>
            <a:r>
              <a:rPr dirty="0" err="1" lang="en-US" smtClean="0">
                <a:latin typeface="Calibri"/>
                <a:cs typeface="Calibri"/>
              </a:rPr>
              <a:t>kg·m</a:t>
            </a:r>
            <a:r>
              <a:rPr dirty="0" lang="en-US" smtClean="0">
                <a:latin typeface="Calibri"/>
                <a:cs typeface="Calibri"/>
              </a:rPr>
              <a:t>/s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altLang="pt-BR" dirty="0" lang="pt-BR"/>
              <a:t>A. 1 N = 1 kg</a:t>
            </a:r>
          </a:p>
          <a:p>
            <a:endParaRPr altLang="pt-BR" dirty="0" lang="pt-BR"/>
          </a:p>
          <a:p>
            <a:r>
              <a:rPr altLang="pt-BR" dirty="0" lang="pt-BR"/>
              <a:t>B. 1 N = 1 kg · m</a:t>
            </a:r>
          </a:p>
          <a:p>
            <a:endParaRPr altLang="pt-BR" dirty="0" lang="pt-BR"/>
          </a:p>
          <a:p>
            <a:r>
              <a:rPr altLang="pt-BR" dirty="0" lang="pt-BR"/>
              <a:t>C. 1 N = 1 kg · m / </a:t>
            </a:r>
            <a:r>
              <a:rPr altLang="pt-BR" dirty="0" lang="pt-BR" smtClean="0"/>
              <a:t>s</a:t>
            </a:r>
            <a:r>
              <a:rPr altLang="pt-BR" baseline="30000" dirty="0" lang="pt-BR" smtClean="0"/>
              <a:t>2</a:t>
            </a:r>
            <a:endParaRPr altLang="pt-BR" dirty="0" lang="pt-BR"/>
          </a:p>
          <a:p>
            <a:endParaRPr altLang="pt-BR" dirty="0" lang="pt-BR"/>
          </a:p>
          <a:p>
            <a:r>
              <a:rPr altLang="pt-BR" dirty="0" lang="pt-BR"/>
              <a:t>D. 1 N = 1 kg · m / s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95240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914400"/>
            <a:ext cx="2939521" cy="2028120"/>
          </a:xfrm>
        </p:spPr>
        <p:txBody>
          <a:bodyPr numCol="1">
            <a:normAutofit/>
          </a:bodyPr>
          <a:lstStyle/>
          <a:p>
            <a:r>
              <a:rPr dirty="0" lang="en-US" sz="2800"/>
              <a:t>If an object follows a curved path, this would be an example of:</a:t>
            </a:r>
            <a:endParaRPr dirty="0" lang="en-US" sz="2800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876800" y="914400"/>
            <a:ext cx="2944368" cy="1802271"/>
          </a:xfrm>
        </p:spPr>
        <p:txBody>
          <a:bodyPr numCol="1">
            <a:normAutofit fontScale="77500" lnSpcReduction="20000"/>
          </a:bodyPr>
          <a:lstStyle/>
          <a:p>
            <a:r>
              <a:rPr altLang="es-ES" dirty="0" lang="es-ES" sz="3500"/>
              <a:t>Si un objeto sigue una trayectoria curva, </a:t>
            </a:r>
            <a:r>
              <a:rPr altLang="es-ES" dirty="0" lang="es-ES" sz="3300"/>
              <a:t>esto sería un ejemplo de:</a:t>
            </a:r>
            <a:endParaRPr dirty="0" lang="en-US" sz="33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Centripetal motion</a:t>
            </a:r>
          </a:p>
          <a:p>
            <a:endParaRPr dirty="0" lang="en-US"/>
          </a:p>
          <a:p>
            <a:r>
              <a:rPr dirty="0" lang="en-US" smtClean="0"/>
              <a:t>B.  Constant Motion</a:t>
            </a:r>
          </a:p>
          <a:p>
            <a:endParaRPr dirty="0" lang="en-US"/>
          </a:p>
          <a:p>
            <a:r>
              <a:rPr dirty="0" lang="en-US" smtClean="0"/>
              <a:t>C.  Projectile motion</a:t>
            </a:r>
          </a:p>
          <a:p>
            <a:endParaRPr dirty="0" lang="en-US"/>
          </a:p>
          <a:p>
            <a:r>
              <a:rPr dirty="0" lang="en-US" smtClean="0"/>
              <a:t>D.  Curved motion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Autofit/>
          </a:bodyPr>
          <a:lstStyle/>
          <a:p>
            <a:r>
              <a:rPr altLang="es-ES" dirty="0" lang="es-ES" sz="2200"/>
              <a:t>A. movimiento centrípeto</a:t>
            </a:r>
          </a:p>
          <a:p>
            <a:endParaRPr altLang="es-ES" dirty="0" lang="es-ES" sz="2200"/>
          </a:p>
          <a:p>
            <a:r>
              <a:rPr altLang="es-ES" dirty="0" lang="es-ES" sz="2200"/>
              <a:t>B. </a:t>
            </a:r>
            <a:r>
              <a:rPr altLang="es-ES" dirty="0" err="1" lang="es-ES" sz="2200"/>
              <a:t>Constant</a:t>
            </a:r>
            <a:r>
              <a:rPr altLang="es-ES" dirty="0" lang="es-ES" sz="2200"/>
              <a:t> </a:t>
            </a:r>
            <a:r>
              <a:rPr altLang="es-ES" dirty="0" err="1" lang="es-ES" sz="2200"/>
              <a:t>Motion</a:t>
            </a:r>
            <a:endParaRPr altLang="es-ES" dirty="0" lang="es-ES" sz="2200"/>
          </a:p>
          <a:p>
            <a:endParaRPr altLang="es-ES" dirty="0" lang="es-ES" sz="2200"/>
          </a:p>
          <a:p>
            <a:r>
              <a:rPr altLang="es-ES" dirty="0" lang="es-ES" sz="2200"/>
              <a:t>C. movimiento del proyectil</a:t>
            </a:r>
          </a:p>
          <a:p>
            <a:endParaRPr altLang="es-ES" dirty="0" lang="es-ES" sz="2200"/>
          </a:p>
          <a:p>
            <a:r>
              <a:rPr altLang="es-ES" dirty="0" lang="es-ES" sz="2200"/>
              <a:t>D. movimiento curvo</a:t>
            </a:r>
            <a:endParaRPr dirty="0" lang="en-US" sz="2200"/>
          </a:p>
        </p:txBody>
      </p:sp>
    </p:spTree>
    <p:extLst>
      <p:ext uri="{BB962C8B-B14F-4D97-AF65-F5344CB8AC3E}">
        <p14:creationId xmlns:p14="http://schemas.microsoft.com/office/powerpoint/2010/main" val="1440460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85800"/>
            <a:ext cx="2939521" cy="2256720"/>
          </a:xfrm>
        </p:spPr>
        <p:txBody>
          <a:bodyPr numCol="1">
            <a:normAutofit fontScale="77500" lnSpcReduction="20000"/>
          </a:bodyPr>
          <a:lstStyle/>
          <a:p>
            <a:r>
              <a:rPr b="0" dirty="0" lang="en-US" sz="36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What is the momentum of a 50 kg ice skater glider across the ice at a speed of 2 m/s?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609600"/>
            <a:ext cx="2944368" cy="2335671"/>
          </a:xfrm>
        </p:spPr>
        <p:txBody>
          <a:bodyPr numCol="1">
            <a:normAutofit/>
          </a:bodyPr>
          <a:lstStyle/>
          <a:p>
            <a:r>
              <a:rPr altLang="es-ES" dirty="0" lang="es-ES" sz="2400"/>
              <a:t>¿Cuál es el impulso de un 50 kg de hielo parapente patinaje sobre el hielo a una velocidad de 2 </a:t>
            </a:r>
            <a:r>
              <a:rPr altLang="es-ES" dirty="0" lang="es-ES" smtClean="0" sz="2400"/>
              <a:t>m/s</a:t>
            </a:r>
            <a:r>
              <a:rPr altLang="es-ES" dirty="0" lang="es-ES" sz="2400"/>
              <a:t>?</a:t>
            </a:r>
            <a:endParaRPr dirty="0"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85000" lnSpcReduction="20000"/>
          </a:bodyPr>
          <a:lstStyle/>
          <a:p>
            <a:endParaRPr dirty="0" lang="en-US" smtClean="0"/>
          </a:p>
          <a:p>
            <a:endParaRPr dirty="0" lang="en-US"/>
          </a:p>
          <a:p>
            <a:r>
              <a:rPr dirty="0" lang="en-US" smtClean="0"/>
              <a:t>A.  20 kg/m/s</a:t>
            </a:r>
          </a:p>
          <a:p>
            <a:endParaRPr dirty="0" lang="en-US"/>
          </a:p>
          <a:p>
            <a:r>
              <a:rPr dirty="0" lang="en-US" smtClean="0"/>
              <a:t>B.  50 </a:t>
            </a:r>
            <a:r>
              <a:rPr dirty="0" err="1" lang="en-US" smtClean="0"/>
              <a:t>kg</a:t>
            </a:r>
            <a:r>
              <a:rPr dirty="0" err="1" lang="en-US" smtClean="0">
                <a:cs typeface="Calibri"/>
              </a:rPr>
              <a:t>·m</a:t>
            </a:r>
            <a:r>
              <a:rPr dirty="0" lang="en-US" smtClean="0">
                <a:cs typeface="Calibri"/>
              </a:rPr>
              <a:t>/s</a:t>
            </a:r>
          </a:p>
          <a:p>
            <a:endParaRPr dirty="0" lang="en-US">
              <a:cs typeface="Calibri"/>
            </a:endParaRPr>
          </a:p>
          <a:p>
            <a:r>
              <a:rPr dirty="0" lang="en-US" smtClean="0">
                <a:cs typeface="Calibri"/>
              </a:rPr>
              <a:t>C.  50 kg</a:t>
            </a:r>
          </a:p>
          <a:p>
            <a:endParaRPr dirty="0" lang="en-US">
              <a:cs typeface="Calibri"/>
            </a:endParaRPr>
          </a:p>
          <a:p>
            <a:r>
              <a:rPr dirty="0" lang="en-US" smtClean="0">
                <a:cs typeface="Calibri"/>
              </a:rPr>
              <a:t>D.  100 </a:t>
            </a:r>
            <a:r>
              <a:rPr dirty="0" err="1" lang="en-US" smtClean="0">
                <a:cs typeface="Calibri"/>
              </a:rPr>
              <a:t>kg·m</a:t>
            </a:r>
            <a:r>
              <a:rPr dirty="0" lang="en-US" smtClean="0">
                <a:cs typeface="Calibri"/>
              </a:rPr>
              <a:t>/s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724400" y="32766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dirty="0" lang="en-US"/>
              <a:t>A. 20 kg / m / s</a:t>
            </a:r>
          </a:p>
          <a:p>
            <a:endParaRPr dirty="0" lang="en-US"/>
          </a:p>
          <a:p>
            <a:r>
              <a:rPr dirty="0" lang="en-US"/>
              <a:t>B. 50 kg · m / s</a:t>
            </a:r>
          </a:p>
          <a:p>
            <a:endParaRPr dirty="0" lang="en-US"/>
          </a:p>
          <a:p>
            <a:r>
              <a:rPr dirty="0" lang="en-US"/>
              <a:t>C. 50 kg</a:t>
            </a:r>
          </a:p>
          <a:p>
            <a:endParaRPr dirty="0" lang="en-US"/>
          </a:p>
          <a:p>
            <a:r>
              <a:rPr dirty="0" lang="en-US"/>
              <a:t>D. 100 kg · m / s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19165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85800"/>
            <a:ext cx="2939521" cy="2256720"/>
          </a:xfrm>
        </p:spPr>
        <p:txBody>
          <a:bodyPr numCol="1">
            <a:normAutofit fontScale="700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If a force of 10 N is applied to an object with a mass of 1 kg, what is the acceleration of the object?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685800"/>
            <a:ext cx="2937931" cy="2259471"/>
          </a:xfrm>
        </p:spPr>
        <p:txBody>
          <a:bodyPr numCol="1">
            <a:noAutofit/>
          </a:bodyPr>
          <a:lstStyle/>
          <a:p>
            <a:r>
              <a:rPr altLang="es-ES" dirty="0" lang="es-ES" sz="2400"/>
              <a:t>Si una fuerza de 10 N es aplicada a un objeto con una masa de 1 kg, ¿cuál es la aceleración del objeto?</a:t>
            </a:r>
            <a:endParaRPr dirty="0"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11 m/s</a:t>
            </a:r>
            <a:r>
              <a:rPr baseline="30000" dirty="0" lang="en-US" smtClean="0"/>
              <a:t>2</a:t>
            </a:r>
            <a:endParaRPr dirty="0" lang="en-US" smtClean="0"/>
          </a:p>
          <a:p>
            <a:endParaRPr dirty="0" lang="en-US"/>
          </a:p>
          <a:p>
            <a:r>
              <a:rPr dirty="0" lang="en-US" smtClean="0"/>
              <a:t>B.  10 m/s</a:t>
            </a:r>
            <a:r>
              <a:rPr baseline="30000" dirty="0" lang="en-US" smtClean="0"/>
              <a:t>2</a:t>
            </a:r>
            <a:endParaRPr dirty="0" lang="en-US" smtClean="0"/>
          </a:p>
          <a:p>
            <a:endParaRPr dirty="0" lang="en-US"/>
          </a:p>
          <a:p>
            <a:r>
              <a:rPr dirty="0" lang="en-US" smtClean="0"/>
              <a:t>C.  9 m/s</a:t>
            </a:r>
            <a:r>
              <a:rPr baseline="30000" dirty="0" lang="en-US" smtClean="0"/>
              <a:t>2</a:t>
            </a:r>
            <a:endParaRPr dirty="0" lang="en-US" smtClean="0"/>
          </a:p>
          <a:p>
            <a:endParaRPr dirty="0" lang="en-US"/>
          </a:p>
          <a:p>
            <a:r>
              <a:rPr dirty="0" lang="en-US" smtClean="0"/>
              <a:t>D.  0.1 m/s</a:t>
            </a:r>
            <a:r>
              <a:rPr baseline="30000" dirty="0" lang="en-US" smtClean="0"/>
              <a:t>2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25244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914400"/>
            <a:ext cx="2939521" cy="2028120"/>
          </a:xfrm>
        </p:spPr>
        <p:txBody>
          <a:bodyPr numCol="1">
            <a:normAutofit/>
          </a:bodyPr>
          <a:lstStyle/>
          <a:p>
            <a:r>
              <a:rPr b="0" dirty="0" lang="en-US" sz="44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A push or pull is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1295400"/>
            <a:ext cx="2944368" cy="1649871"/>
          </a:xfrm>
        </p:spPr>
        <p:txBody>
          <a:bodyPr numCol="1">
            <a:normAutofit/>
          </a:bodyPr>
          <a:lstStyle/>
          <a:p>
            <a:r>
              <a:rPr altLang="es-ES" dirty="0" lang="es-ES" sz="3600"/>
              <a:t>Un empuje y de tracción es</a:t>
            </a:r>
            <a:endParaRPr dirty="0"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dirty="0" lang="en-US" smtClean="0"/>
              <a:t>A. </a:t>
            </a:r>
            <a:r>
              <a:rPr dirty="0" lang="en-US"/>
              <a:t> </a:t>
            </a:r>
            <a:r>
              <a:rPr dirty="0" lang="en-US" smtClean="0"/>
              <a:t>Inertia</a:t>
            </a:r>
          </a:p>
          <a:p>
            <a:endParaRPr dirty="0" lang="en-US"/>
          </a:p>
          <a:p>
            <a:r>
              <a:rPr dirty="0" lang="en-US" smtClean="0"/>
              <a:t>B.  Friction</a:t>
            </a:r>
          </a:p>
          <a:p>
            <a:endParaRPr dirty="0" lang="en-US"/>
          </a:p>
          <a:p>
            <a:r>
              <a:rPr dirty="0" lang="en-US" smtClean="0"/>
              <a:t>C.  Weight</a:t>
            </a:r>
          </a:p>
          <a:p>
            <a:endParaRPr dirty="0" lang="en-US"/>
          </a:p>
          <a:p>
            <a:r>
              <a:rPr dirty="0" lang="en-US" smtClean="0"/>
              <a:t>D.  Force 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altLang="es-ES" dirty="0" lang="es-ES"/>
              <a:t>A. La inercia</a:t>
            </a:r>
          </a:p>
          <a:p>
            <a:endParaRPr altLang="es-ES" dirty="0" lang="es-ES"/>
          </a:p>
          <a:p>
            <a:r>
              <a:rPr altLang="es-ES" dirty="0" lang="es-ES"/>
              <a:t>B. La fricción</a:t>
            </a:r>
          </a:p>
          <a:p>
            <a:endParaRPr altLang="es-ES" dirty="0" lang="es-ES"/>
          </a:p>
          <a:p>
            <a:r>
              <a:rPr altLang="es-ES" dirty="0" lang="es-ES"/>
              <a:t>C. Peso</a:t>
            </a:r>
          </a:p>
          <a:p>
            <a:endParaRPr altLang="es-ES" dirty="0" lang="es-ES"/>
          </a:p>
          <a:p>
            <a:r>
              <a:rPr altLang="es-ES" dirty="0" lang="es-ES"/>
              <a:t>D. Fuerza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261828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09600"/>
            <a:ext cx="2939521" cy="2332920"/>
          </a:xfrm>
        </p:spPr>
        <p:txBody>
          <a:bodyPr numCol="1">
            <a:normAutofit fontScale="700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Loss of moment of one object is ______ to the gain in momentum of a second object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685800"/>
            <a:ext cx="2944368" cy="2259471"/>
          </a:xfrm>
        </p:spPr>
        <p:txBody>
          <a:bodyPr numCol="1">
            <a:noAutofit/>
          </a:bodyPr>
          <a:lstStyle/>
          <a:p>
            <a:r>
              <a:rPr altLang="es-ES" dirty="0" lang="es-ES" sz="2400"/>
              <a:t>La pérdida de momento de un objeto es de ______ a la ganancia en el impulso de un segundo objeto</a:t>
            </a:r>
            <a:endParaRPr dirty="0"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>
          <a:xfrm>
            <a:off x="1295400" y="3352800"/>
            <a:ext cx="3227832" cy="2779776"/>
          </a:xfrm>
        </p:spPr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Equal</a:t>
            </a:r>
          </a:p>
          <a:p>
            <a:endParaRPr dirty="0" lang="en-US"/>
          </a:p>
          <a:p>
            <a:r>
              <a:rPr dirty="0" lang="en-US" smtClean="0"/>
              <a:t>B.  Less than</a:t>
            </a:r>
          </a:p>
          <a:p>
            <a:endParaRPr dirty="0" lang="en-US"/>
          </a:p>
          <a:p>
            <a:r>
              <a:rPr dirty="0" lang="en-US" smtClean="0"/>
              <a:t>C.  More than</a:t>
            </a:r>
          </a:p>
          <a:p>
            <a:endParaRPr dirty="0" lang="en-US"/>
          </a:p>
          <a:p>
            <a:r>
              <a:rPr dirty="0" lang="en-US" smtClean="0"/>
              <a:t>D.  Zero 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648200" y="34290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altLang="es-ES" dirty="0" lang="es-ES"/>
              <a:t>A. Igualdad</a:t>
            </a:r>
          </a:p>
          <a:p>
            <a:endParaRPr altLang="es-ES" dirty="0" lang="es-ES"/>
          </a:p>
          <a:p>
            <a:r>
              <a:rPr altLang="es-ES" dirty="0" lang="es-ES"/>
              <a:t>B. Menos de</a:t>
            </a:r>
          </a:p>
          <a:p>
            <a:endParaRPr altLang="es-ES" dirty="0" lang="es-ES"/>
          </a:p>
          <a:p>
            <a:r>
              <a:rPr altLang="es-ES" dirty="0" lang="es-ES"/>
              <a:t>C. Más de</a:t>
            </a:r>
          </a:p>
          <a:p>
            <a:endParaRPr altLang="es-ES" dirty="0" lang="es-ES"/>
          </a:p>
          <a:p>
            <a:r>
              <a:rPr altLang="es-ES" dirty="0" lang="es-ES"/>
              <a:t>D. cero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880220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533400"/>
            <a:ext cx="2939521" cy="2590800"/>
          </a:xfrm>
        </p:spPr>
        <p:txBody>
          <a:bodyPr numCol="1">
            <a:normAutofit fontScale="700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Which would have a greater momentum, a tennis ball or bowling ball – both have the same speed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53000" y="1066800"/>
            <a:ext cx="2944368" cy="2183271"/>
          </a:xfrm>
        </p:spPr>
        <p:txBody>
          <a:bodyPr numCol="1">
            <a:noAutofit/>
          </a:bodyPr>
          <a:lstStyle/>
          <a:p>
            <a:r>
              <a:rPr altLang="es-ES" dirty="0" lang="es-ES" sz="2800"/>
              <a:t>Lo que tendría un mayor impulso, una pelota de tenis o de bolos - ambos tienen la misma velocidad</a:t>
            </a:r>
            <a:endParaRPr dirty="0"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/>
          <a:lstStyle/>
          <a:p>
            <a:endParaRPr dirty="0" lang="en-US" smtClean="0"/>
          </a:p>
          <a:p>
            <a:endParaRPr dirty="0" lang="en-US"/>
          </a:p>
          <a:p>
            <a:pPr indent="0" marL="0">
              <a:buNone/>
            </a:pP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752407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85800"/>
            <a:ext cx="2939521" cy="2256720"/>
          </a:xfrm>
        </p:spPr>
        <p:txBody>
          <a:bodyPr numCol="1">
            <a:normAutofit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Sum of all forces acting on an object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762000"/>
            <a:ext cx="2944368" cy="2183271"/>
          </a:xfrm>
        </p:spPr>
        <p:txBody>
          <a:bodyPr numCol="1">
            <a:normAutofit/>
          </a:bodyPr>
          <a:lstStyle/>
          <a:p>
            <a:r>
              <a:rPr altLang="es-ES" dirty="0" lang="es-ES" sz="3200"/>
              <a:t>Suma de todas las fuerzas que actúan sobre un objeto</a:t>
            </a:r>
            <a:endParaRPr dirty="0"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dirty="0" lang="en-US" smtClean="0"/>
              <a:t>A.  Force </a:t>
            </a:r>
          </a:p>
          <a:p>
            <a:endParaRPr dirty="0" lang="en-US"/>
          </a:p>
          <a:p>
            <a:r>
              <a:rPr dirty="0" lang="en-US" smtClean="0"/>
              <a:t>B.  Net force</a:t>
            </a:r>
          </a:p>
          <a:p>
            <a:endParaRPr dirty="0" lang="en-US"/>
          </a:p>
          <a:p>
            <a:r>
              <a:rPr dirty="0" lang="en-US" smtClean="0"/>
              <a:t>C.  Gravity </a:t>
            </a:r>
          </a:p>
          <a:p>
            <a:endParaRPr dirty="0" lang="en-US"/>
          </a:p>
          <a:p>
            <a:r>
              <a:rPr dirty="0" lang="en-US" smtClean="0"/>
              <a:t>D.  Friction </a:t>
            </a:r>
          </a:p>
          <a:p>
            <a:endParaRPr dirty="0" lang="en-US"/>
          </a:p>
          <a:p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altLang="es-ES" dirty="0" lang="es-ES" smtClean="0"/>
              <a:t>A.  </a:t>
            </a:r>
            <a:r>
              <a:rPr altLang="es-ES" dirty="0" lang="es-ES"/>
              <a:t>fuerza</a:t>
            </a:r>
          </a:p>
          <a:p>
            <a:endParaRPr altLang="es-ES" dirty="0" lang="es-ES"/>
          </a:p>
          <a:p>
            <a:r>
              <a:rPr altLang="es-ES" dirty="0" lang="es-ES"/>
              <a:t>B. Fuerza neta</a:t>
            </a:r>
          </a:p>
          <a:p>
            <a:endParaRPr altLang="es-ES" dirty="0" lang="es-ES"/>
          </a:p>
          <a:p>
            <a:r>
              <a:rPr altLang="es-ES" dirty="0" lang="es-ES"/>
              <a:t>C. gravedad</a:t>
            </a:r>
          </a:p>
          <a:p>
            <a:endParaRPr altLang="es-ES" dirty="0" lang="es-ES"/>
          </a:p>
          <a:p>
            <a:r>
              <a:rPr altLang="es-ES" dirty="0" lang="es-ES"/>
              <a:t>D. fricción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431364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85800"/>
            <a:ext cx="2939521" cy="2256720"/>
          </a:xfrm>
        </p:spPr>
        <p:txBody>
          <a:bodyPr numCol="1">
            <a:normAutofit fontScale="92500" lnSpcReduction="1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Force that opposes motion of objects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914400"/>
            <a:ext cx="2944368" cy="2030871"/>
          </a:xfrm>
        </p:spPr>
        <p:txBody>
          <a:bodyPr numCol="1">
            <a:noAutofit/>
          </a:bodyPr>
          <a:lstStyle/>
          <a:p>
            <a:r>
              <a:rPr altLang="es-ES" dirty="0" lang="es-ES" sz="3200"/>
              <a:t>Fuerza que se opone al movimiento de los objetos</a:t>
            </a:r>
            <a:endParaRPr dirty="0"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Force</a:t>
            </a:r>
          </a:p>
          <a:p>
            <a:endParaRPr dirty="0" lang="en-US"/>
          </a:p>
          <a:p>
            <a:r>
              <a:rPr dirty="0" lang="en-US" smtClean="0"/>
              <a:t>B.  Inertia</a:t>
            </a:r>
          </a:p>
          <a:p>
            <a:endParaRPr dirty="0" lang="en-US"/>
          </a:p>
          <a:p>
            <a:r>
              <a:rPr dirty="0" lang="en-US" smtClean="0"/>
              <a:t>C.  Friction</a:t>
            </a:r>
          </a:p>
          <a:p>
            <a:endParaRPr dirty="0" lang="en-US"/>
          </a:p>
          <a:p>
            <a:r>
              <a:rPr dirty="0" lang="en-US" smtClean="0"/>
              <a:t>D.  Drag 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altLang="es-ES" dirty="0" lang="es-ES" smtClean="0"/>
              <a:t>A. fuerza</a:t>
            </a:r>
            <a:endParaRPr altLang="es-ES" dirty="0" lang="es-ES"/>
          </a:p>
          <a:p>
            <a:endParaRPr altLang="es-ES" dirty="0" lang="es-ES"/>
          </a:p>
          <a:p>
            <a:r>
              <a:rPr altLang="es-ES" dirty="0" lang="es-ES"/>
              <a:t>B. La inercia</a:t>
            </a:r>
          </a:p>
          <a:p>
            <a:endParaRPr altLang="es-ES" dirty="0" lang="es-ES"/>
          </a:p>
          <a:p>
            <a:r>
              <a:rPr altLang="es-ES" dirty="0" lang="es-ES"/>
              <a:t>C. fricción</a:t>
            </a:r>
          </a:p>
          <a:p>
            <a:endParaRPr altLang="es-ES" dirty="0" lang="es-ES"/>
          </a:p>
          <a:p>
            <a:r>
              <a:rPr altLang="es-ES" dirty="0" lang="es-ES"/>
              <a:t>D. Arrastrar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814402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85800"/>
            <a:ext cx="2939521" cy="2256720"/>
          </a:xfrm>
        </p:spPr>
        <p:txBody>
          <a:bodyPr numCol="1">
            <a:normAutofit fontScale="925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Force of gravity acting on an object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762000"/>
            <a:ext cx="2944368" cy="2183271"/>
          </a:xfrm>
        </p:spPr>
        <p:txBody>
          <a:bodyPr numCol="1">
            <a:noAutofit/>
          </a:bodyPr>
          <a:lstStyle/>
          <a:p>
            <a:r>
              <a:rPr altLang="es-ES" dirty="0" lang="es-ES" sz="3600"/>
              <a:t>Fuerza de la gravedad actúa sobre un objeto</a:t>
            </a:r>
            <a:endParaRPr dirty="0"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dirty="0" lang="en-US" smtClean="0"/>
              <a:t>A.  Force</a:t>
            </a:r>
          </a:p>
          <a:p>
            <a:endParaRPr dirty="0" lang="en-US"/>
          </a:p>
          <a:p>
            <a:r>
              <a:rPr dirty="0" lang="en-US" smtClean="0"/>
              <a:t>B.  Weight</a:t>
            </a:r>
          </a:p>
          <a:p>
            <a:endParaRPr dirty="0" lang="en-US"/>
          </a:p>
          <a:p>
            <a:r>
              <a:rPr dirty="0" lang="en-US" smtClean="0"/>
              <a:t>C.  Mass</a:t>
            </a:r>
          </a:p>
          <a:p>
            <a:endParaRPr dirty="0" lang="en-US"/>
          </a:p>
          <a:p>
            <a:r>
              <a:rPr dirty="0" lang="en-US" smtClean="0"/>
              <a:t>D.  Inertia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dirty="0" lang="en-US" smtClean="0"/>
              <a:t>A.  </a:t>
            </a:r>
            <a:r>
              <a:rPr dirty="0" err="1" lang="en-US"/>
              <a:t>fuerza</a:t>
            </a:r>
            <a:endParaRPr dirty="0" lang="en-US"/>
          </a:p>
          <a:p>
            <a:endParaRPr dirty="0" lang="en-US"/>
          </a:p>
          <a:p>
            <a:r>
              <a:rPr dirty="0" lang="en-US"/>
              <a:t>B. Peso</a:t>
            </a:r>
          </a:p>
          <a:p>
            <a:endParaRPr dirty="0" lang="en-US"/>
          </a:p>
          <a:p>
            <a:r>
              <a:rPr dirty="0" lang="en-US"/>
              <a:t>C. masa</a:t>
            </a:r>
          </a:p>
          <a:p>
            <a:endParaRPr dirty="0" lang="en-US"/>
          </a:p>
          <a:p>
            <a:r>
              <a:rPr dirty="0" lang="en-US"/>
              <a:t>D. La </a:t>
            </a:r>
            <a:r>
              <a:rPr dirty="0" err="1" lang="en-US"/>
              <a:t>inercia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179490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85800"/>
            <a:ext cx="2939521" cy="2256720"/>
          </a:xfrm>
        </p:spPr>
        <p:txBody>
          <a:bodyPr numCol="1">
            <a:normAutofit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Graph of two types of momentum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762000"/>
            <a:ext cx="2944368" cy="2183271"/>
          </a:xfrm>
        </p:spPr>
        <p:txBody>
          <a:bodyPr numCol="1">
            <a:normAutofit/>
          </a:bodyPr>
          <a:lstStyle/>
          <a:p>
            <a:r>
              <a:rPr b="0" dirty="0" err="1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Gráfica</a:t>
            </a:r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 de dos </a:t>
            </a:r>
            <a:r>
              <a:rPr b="0" dirty="0" err="1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tipos</a:t>
            </a:r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 de </a:t>
            </a:r>
            <a:r>
              <a:rPr b="0" dirty="0" err="1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impulso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>
          <a:xfrm>
            <a:off x="1219200" y="3352800"/>
            <a:ext cx="3227832" cy="2779776"/>
          </a:xfrm>
        </p:spPr>
        <p:txBody>
          <a:bodyPr numCol="1">
            <a:normAutofit lnSpcReduction="10000"/>
          </a:bodyPr>
          <a:lstStyle/>
          <a:p>
            <a:r>
              <a:rPr dirty="0" lang="en-US" smtClean="0"/>
              <a:t>Balanced – momentum would be zero</a:t>
            </a:r>
          </a:p>
          <a:p>
            <a:endParaRPr dirty="0" lang="en-US"/>
          </a:p>
          <a:p>
            <a:r>
              <a:rPr dirty="0" lang="en-US" smtClean="0"/>
              <a:t>Unbalanced – should be equal in size but opposite in direction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953000" y="3276600"/>
            <a:ext cx="3227832" cy="2779776"/>
          </a:xfrm>
        </p:spPr>
        <p:txBody>
          <a:bodyPr numCol="1">
            <a:normAutofit lnSpcReduction="10000"/>
          </a:bodyPr>
          <a:lstStyle/>
          <a:p>
            <a:r>
              <a:rPr altLang="es-ES" dirty="0" lang="es-ES"/>
              <a:t>Equilibrado - impulso sería cero</a:t>
            </a:r>
          </a:p>
          <a:p>
            <a:endParaRPr altLang="es-ES" dirty="0" lang="es-ES"/>
          </a:p>
          <a:p>
            <a:r>
              <a:rPr altLang="es-ES" dirty="0" lang="es-ES"/>
              <a:t>Desequilibrada - debe ser igual en tamaño, pero de sentido opuesto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855581187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Problems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>
          <a:xfrm>
            <a:off x="1219200" y="1752600"/>
            <a:ext cx="3200400" cy="3602736"/>
          </a:xfrm>
        </p:spPr>
        <p:txBody>
          <a:bodyPr numCol="1">
            <a:normAutofit fontScale="92500"/>
          </a:bodyPr>
          <a:lstStyle/>
          <a:p>
            <a:r>
              <a:rPr dirty="0" lang="en-US" smtClean="0"/>
              <a:t>1.  A crane exerts a net force of 800 N upward on a 500-kilogram car as the crane starts to lift the car from the deck of a cargo ship.  What is the acceleration of the car during this time.  (F = ma)</a:t>
            </a:r>
          </a:p>
          <a:p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14" sz="quarter"/>
          </p:nvPr>
        </p:nvSpPr>
        <p:spPr>
          <a:xfrm>
            <a:off x="4876800" y="1752600"/>
            <a:ext cx="3200400" cy="3605212"/>
          </a:xfrm>
        </p:spPr>
        <p:txBody>
          <a:bodyPr numCol="1">
            <a:normAutofit fontScale="92500" lnSpcReduction="20000"/>
          </a:bodyPr>
          <a:lstStyle/>
          <a:p>
            <a:r>
              <a:rPr altLang="es-ES" dirty="0" lang="es-ES"/>
              <a:t>1. Una grúa ejerce una fuerza neta de 800 N hacia arriba en un coche de 500 kilos de peso como la grúa comienza a levantar el coche desde la cubierta de un buque de carga. ¿Cuál es la aceleración de la cabina durante este tiempo. (F = </a:t>
            </a:r>
            <a:r>
              <a:rPr altLang="es-ES" dirty="0" err="1" lang="es-ES"/>
              <a:t>ma</a:t>
            </a:r>
            <a:r>
              <a:rPr altLang="es-ES" dirty="0" lang="es-ES"/>
              <a:t>)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53397147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idx="1" type="body"/>
          </p:nvPr>
        </p:nvSpPr>
        <p:spPr>
          <a:xfrm>
            <a:off x="1557869" y="990600"/>
            <a:ext cx="2939521" cy="1951920"/>
          </a:xfrm>
        </p:spPr>
        <p:txBody>
          <a:bodyPr numCol="1">
            <a:normAutofit fontScale="850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Property of matter that resists changes in motion</a:t>
            </a:r>
            <a:endParaRPr dirty="0" lang="en-US"/>
          </a:p>
        </p:txBody>
      </p:sp>
      <p:sp>
        <p:nvSpPr>
          <p:cNvPr id="9" name="Text Placeholder 8"/>
          <p:cNvSpPr>
            <a:spLocks noGrp="1"/>
          </p:cNvSpPr>
          <p:nvPr>
            <p:ph idx="3" sz="quarter" type="body"/>
          </p:nvPr>
        </p:nvSpPr>
        <p:spPr>
          <a:xfrm>
            <a:off x="4910669" y="1371600"/>
            <a:ext cx="2944368" cy="1573671"/>
          </a:xfrm>
        </p:spPr>
        <p:txBody>
          <a:bodyPr numCol="1">
            <a:noAutofit/>
          </a:bodyPr>
          <a:lstStyle/>
          <a:p>
            <a:r>
              <a:rPr altLang="es-ES" dirty="0" lang="es-ES" sz="2800"/>
              <a:t>Propiedad de la materia que se resiste a los cambios de movimiento</a:t>
            </a:r>
            <a:endParaRPr dirty="0"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Friction</a:t>
            </a:r>
          </a:p>
          <a:p>
            <a:endParaRPr dirty="0" lang="en-US"/>
          </a:p>
          <a:p>
            <a:r>
              <a:rPr dirty="0" lang="en-US" smtClean="0"/>
              <a:t>B.  Gravity</a:t>
            </a:r>
          </a:p>
          <a:p>
            <a:endParaRPr dirty="0" lang="en-US"/>
          </a:p>
          <a:p>
            <a:r>
              <a:rPr dirty="0" lang="en-US" smtClean="0"/>
              <a:t>C.  Weight</a:t>
            </a:r>
          </a:p>
          <a:p>
            <a:endParaRPr dirty="0" lang="en-US"/>
          </a:p>
          <a:p>
            <a:r>
              <a:rPr dirty="0" lang="en-US" smtClean="0"/>
              <a:t>D.  Inertia </a:t>
            </a:r>
            <a:endParaRPr dirty="0"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4" sz="quarter"/>
          </p:nvPr>
        </p:nvSpPr>
        <p:spPr>
          <a:xfrm>
            <a:off x="4648200" y="32004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altLang="es-ES" dirty="0" lang="es-ES"/>
              <a:t>A. fricción</a:t>
            </a:r>
          </a:p>
          <a:p>
            <a:endParaRPr altLang="es-ES" dirty="0" lang="es-ES"/>
          </a:p>
          <a:p>
            <a:r>
              <a:rPr altLang="es-ES" dirty="0" lang="es-ES"/>
              <a:t>B. gravedad</a:t>
            </a:r>
          </a:p>
          <a:p>
            <a:endParaRPr altLang="es-ES" dirty="0" lang="es-ES"/>
          </a:p>
          <a:p>
            <a:r>
              <a:rPr altLang="es-ES" dirty="0" lang="es-ES"/>
              <a:t>C. Peso</a:t>
            </a:r>
          </a:p>
          <a:p>
            <a:endParaRPr altLang="es-ES" dirty="0" lang="es-ES"/>
          </a:p>
          <a:p>
            <a:r>
              <a:rPr altLang="es-ES" dirty="0" lang="es-ES"/>
              <a:t>D. La inercia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739754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>
          <a:xfrm>
            <a:off x="1295400" y="838200"/>
            <a:ext cx="3200400" cy="3602736"/>
          </a:xfrm>
        </p:spPr>
        <p:txBody>
          <a:bodyPr numCol="1"/>
          <a:lstStyle/>
          <a:p>
            <a:r>
              <a:rPr dirty="0" lang="en-US" smtClean="0"/>
              <a:t>2.  A small engine causes a 0.25-kg model airplane to accelerate at a rate of 15 m/s</a:t>
            </a:r>
            <a:r>
              <a:rPr baseline="30000" dirty="0" lang="en-US" smtClean="0"/>
              <a:t>2</a:t>
            </a:r>
            <a:r>
              <a:rPr dirty="0" lang="en-US" smtClean="0"/>
              <a:t> .  What is the net force on the model airplane?</a:t>
            </a:r>
            <a:endParaRPr dirty="0" lang="en-US"/>
          </a:p>
        </p:txBody>
      </p:sp>
      <p:sp>
        <p:nvSpPr>
          <p:cNvPr id="5" name="Content Placeholder 4"/>
          <p:cNvSpPr>
            <a:spLocks noGrp="1"/>
          </p:cNvSpPr>
          <p:nvPr>
            <p:ph idx="14" sz="quarter"/>
          </p:nvPr>
        </p:nvSpPr>
        <p:spPr>
          <a:xfrm>
            <a:off x="4724400" y="762000"/>
            <a:ext cx="3200400" cy="3605212"/>
          </a:xfrm>
        </p:spPr>
        <p:txBody>
          <a:bodyPr numCol="1"/>
          <a:lstStyle/>
          <a:p>
            <a:r>
              <a:rPr altLang="es-ES" dirty="0" lang="es-ES"/>
              <a:t>2. Un pequeño motor hace que un modelo de avión de 0,25 kg para acelerar a una velocidad de 15 m / s2. ¿Cuál es la fuerza neta sobre el modelo de avión?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54570730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>
          <a:xfrm>
            <a:off x="1219200" y="914400"/>
            <a:ext cx="3200400" cy="3602736"/>
          </a:xfrm>
        </p:spPr>
        <p:txBody>
          <a:bodyPr numCol="1"/>
          <a:lstStyle/>
          <a:p>
            <a:r>
              <a:rPr dirty="0" lang="en-US" smtClean="0"/>
              <a:t>3.  The mass of a newborn baby is 3.5 kilograms.  What is the baby’s weight? (The acceleration due to gravity at Earth’s surface is 9.8 m/s</a:t>
            </a:r>
            <a:r>
              <a:rPr baseline="30000" dirty="0" lang="en-US" smtClean="0"/>
              <a:t>2</a:t>
            </a:r>
            <a:r>
              <a:rPr dirty="0" lang="en-US" smtClean="0"/>
              <a:t> ).  </a:t>
            </a:r>
            <a:endParaRPr dirty="0" lang="en-US"/>
          </a:p>
        </p:txBody>
      </p:sp>
      <p:sp>
        <p:nvSpPr>
          <p:cNvPr id="5" name="Content Placeholder 4"/>
          <p:cNvSpPr>
            <a:spLocks noGrp="1"/>
          </p:cNvSpPr>
          <p:nvPr>
            <p:ph idx="14" sz="quarter"/>
          </p:nvPr>
        </p:nvSpPr>
        <p:spPr>
          <a:xfrm>
            <a:off x="4724400" y="914400"/>
            <a:ext cx="3200400" cy="3605212"/>
          </a:xfrm>
        </p:spPr>
        <p:txBody>
          <a:bodyPr numCol="1">
            <a:normAutofit lnSpcReduction="10000"/>
          </a:bodyPr>
          <a:lstStyle/>
          <a:p>
            <a:r>
              <a:rPr altLang="es-ES" dirty="0" lang="es-ES"/>
              <a:t>3. La masa de un bebé recién nacido es de 3,5 kilogramos. ¿Cuál es el peso del bebé? (La aceleración debida a la gravedad en la superficie de la Tierra es de 9,8 </a:t>
            </a:r>
            <a:r>
              <a:rPr altLang="es-ES" dirty="0" lang="es-ES" smtClean="0"/>
              <a:t>m/s</a:t>
            </a:r>
            <a:r>
              <a:rPr altLang="es-ES" baseline="30000" dirty="0" lang="es-ES" smtClean="0"/>
              <a:t>2</a:t>
            </a:r>
            <a:r>
              <a:rPr altLang="es-ES" dirty="0" lang="es-ES" smtClean="0"/>
              <a:t>).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53727267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>
          <a:xfrm>
            <a:off x="1295400" y="838200"/>
            <a:ext cx="3200400" cy="3602736"/>
          </a:xfrm>
        </p:spPr>
        <p:txBody>
          <a:bodyPr numCol="1"/>
          <a:lstStyle/>
          <a:p>
            <a:r>
              <a:rPr dirty="0" lang="en-US" smtClean="0"/>
              <a:t>4.  A small 45 kilogram canoe broke free of its dock and is now floating downriver at a speed of 3.0 m/s.  What is the canoe’s momentum</a:t>
            </a:r>
            <a:endParaRPr dirty="0" lang="en-US"/>
          </a:p>
        </p:txBody>
      </p:sp>
      <p:sp>
        <p:nvSpPr>
          <p:cNvPr id="5" name="Content Placeholder 4"/>
          <p:cNvSpPr>
            <a:spLocks noGrp="1"/>
          </p:cNvSpPr>
          <p:nvPr>
            <p:ph idx="14" sz="quarter"/>
          </p:nvPr>
        </p:nvSpPr>
        <p:spPr>
          <a:xfrm>
            <a:off x="4800600" y="838200"/>
            <a:ext cx="3200400" cy="3605212"/>
          </a:xfrm>
        </p:spPr>
        <p:txBody>
          <a:bodyPr numCol="1"/>
          <a:lstStyle/>
          <a:p>
            <a:r>
              <a:rPr altLang="es-ES" dirty="0" lang="es-ES"/>
              <a:t>4. Una pequeña canoa de 45 kilogramos se liberó de su conjunto apilado y ahora está flotando río abajo a una velocidad de 3,0 </a:t>
            </a:r>
            <a:r>
              <a:rPr altLang="es-ES" dirty="0" lang="es-ES" smtClean="0"/>
              <a:t>m/s</a:t>
            </a:r>
            <a:r>
              <a:rPr altLang="es-ES" dirty="0" lang="es-ES"/>
              <a:t>. ¿Cuál es el impulso de </a:t>
            </a:r>
            <a:r>
              <a:rPr altLang="es-ES" lang="es-ES"/>
              <a:t>la </a:t>
            </a:r>
            <a:r>
              <a:rPr altLang="es-ES" lang="es-ES" smtClean="0"/>
              <a:t>canoa?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0382834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rPr/>
              <a:t>I will be giving you some scenarios pertaining to Newton's Three Laws.  You will need to identify each with one of his laws.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4" sz="quarter"/>
          </p:nvPr>
        </p:nvSpPr>
        <p:spPr/>
        <p:txBody>
          <a:bodyPr/>
          <a:lstStyle/>
          <a:p>
            <a:r>
              <a:rPr/>
              <a:t>Yo estaré dándole algunos escenarios que pertenecen a las tres leyes de Newton. Usted tendrá que identificar cada uno con uno de sus leyes</a:t>
            </a:r>
            <a:endParaRPr lang="en-US"/>
          </a:p>
        </p:txBody>
      </p:sp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3" sz="quarter"/>
          </p:nvPr>
        </p:nvSpPr>
        <p:spPr>
          <a:xfrm>
            <a:off x="1298383" y="888809"/>
            <a:ext cx="3257550" cy="4892418"/>
          </a:xfrm>
        </p:spPr>
        <p:txBody>
          <a:bodyPr/>
          <a:lstStyle/>
          <a:p>
            <a:r>
              <a:rPr/>
              <a:t>First Law = Law of Inertia - use of seat belts</a:t>
            </a:r>
            <a:endParaRPr lang="en-US"/>
          </a:p>
          <a:p>
            <a:r>
              <a:rPr/>
              <a:t>Second Law = Law of Acceleration- F=ma</a:t>
            </a:r>
          </a:p>
          <a:p>
            <a:r>
              <a:rPr/>
              <a:t>Third Law = Law of Interactions - you push off a rowboat and rowboat moves in opposite direction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4" sz="quarter"/>
          </p:nvPr>
        </p:nvSpPr>
        <p:spPr>
          <a:xfrm>
            <a:off x="4676321" y="818302"/>
            <a:ext cx="3200400" cy="3605060"/>
          </a:xfrm>
        </p:spPr>
        <p:txBody>
          <a:bodyPr/>
          <a:lstStyle/>
          <a:p>
            <a:r>
              <a:rPr/>
              <a:t>Primera Ley = Ley de la Inercia - uso de cinturones de seguridad
</a:t>
            </a:r>
            <a:endParaRPr lang="en-US"/>
          </a:p>
          <a:p>
            <a:r>
              <a:rPr/>
              <a:t>Segunda Ley de Derecho = Acceleration- F = ma
</a:t>
            </a:r>
          </a:p>
          <a:p>
            <a:r>
              <a:rPr/>
              <a:t>Tercera Ley = Ley de Interacciones - empujar fuera un bote de remos y botes de remos se mueve en dirección opuesta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838200"/>
            <a:ext cx="2939521" cy="2104320"/>
          </a:xfrm>
        </p:spPr>
        <p:txBody>
          <a:bodyPr numCol="1">
            <a:normAutofit fontScale="925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What are the forces acting on a falling object?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1143000"/>
            <a:ext cx="2944368" cy="1802271"/>
          </a:xfrm>
        </p:spPr>
        <p:txBody>
          <a:bodyPr numCol="1">
            <a:noAutofit/>
          </a:bodyPr>
          <a:lstStyle/>
          <a:p>
            <a:r>
              <a:rPr altLang="es-ES" dirty="0" lang="es-ES" sz="3000"/>
              <a:t>¿Cuáles son las fuerzas que actúan sobre un objeto que cae?</a:t>
            </a:r>
            <a:endParaRPr dirty="0" lang="en-US" sz="30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>
          <a:xfrm>
            <a:off x="914400" y="3048000"/>
            <a:ext cx="3227832" cy="2779776"/>
          </a:xfrm>
        </p:spPr>
        <p:txBody>
          <a:bodyPr numCol="1">
            <a:normAutofit fontScale="700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Air resistance and fluid friction</a:t>
            </a:r>
          </a:p>
          <a:p>
            <a:endParaRPr dirty="0" lang="en-US"/>
          </a:p>
          <a:p>
            <a:r>
              <a:rPr dirty="0" lang="en-US" smtClean="0"/>
              <a:t>B. Gravity and air resistance</a:t>
            </a:r>
          </a:p>
          <a:p>
            <a:endParaRPr dirty="0" lang="en-US"/>
          </a:p>
          <a:p>
            <a:r>
              <a:rPr dirty="0" lang="en-US" smtClean="0"/>
              <a:t>C.  Gravity and static friction</a:t>
            </a:r>
          </a:p>
          <a:p>
            <a:endParaRPr dirty="0" lang="en-US"/>
          </a:p>
          <a:p>
            <a:r>
              <a:rPr dirty="0" lang="en-US" smtClean="0"/>
              <a:t>D.  Weight and rolling friction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648200" y="3276600"/>
            <a:ext cx="3227832" cy="2779776"/>
          </a:xfrm>
        </p:spPr>
        <p:txBody>
          <a:bodyPr numCol="1">
            <a:normAutofit fontScale="70000" lnSpcReduction="20000"/>
          </a:bodyPr>
          <a:lstStyle/>
          <a:p>
            <a:r>
              <a:rPr altLang="es-ES" dirty="0" lang="es-ES"/>
              <a:t>A. La resistencia del aire y la fricción de fluidos</a:t>
            </a:r>
          </a:p>
          <a:p>
            <a:endParaRPr altLang="es-ES" dirty="0" lang="es-ES"/>
          </a:p>
          <a:p>
            <a:r>
              <a:rPr altLang="es-ES" dirty="0" lang="es-ES"/>
              <a:t>B. La gravedad y la resistencia del aire</a:t>
            </a:r>
          </a:p>
          <a:p>
            <a:endParaRPr altLang="es-ES" dirty="0" lang="es-ES"/>
          </a:p>
          <a:p>
            <a:r>
              <a:rPr altLang="es-ES" dirty="0" lang="es-ES"/>
              <a:t>C. La gravedad y la fricción estática</a:t>
            </a:r>
          </a:p>
          <a:p>
            <a:endParaRPr altLang="es-ES" dirty="0" lang="es-ES"/>
          </a:p>
          <a:p>
            <a:r>
              <a:rPr altLang="es-ES" dirty="0" lang="es-ES"/>
              <a:t>D. El peso y la fricción de </a:t>
            </a:r>
            <a:r>
              <a:rPr altLang="es-ES" dirty="0" err="1" lang="es-ES"/>
              <a:t>rodadur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47532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066800" y="533400"/>
            <a:ext cx="2939521" cy="2667000"/>
          </a:xfrm>
        </p:spPr>
        <p:txBody>
          <a:bodyPr numCol="1">
            <a:normAutofit fontScale="625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According to Newton’s second law of motion, acceleration of an object equals the net force acting on object divided by object’s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609600"/>
            <a:ext cx="2944368" cy="2335671"/>
          </a:xfrm>
        </p:spPr>
        <p:txBody>
          <a:bodyPr numCol="1">
            <a:normAutofit/>
          </a:bodyPr>
          <a:lstStyle/>
          <a:p>
            <a:r>
              <a:rPr altLang="es-ES" dirty="0" lang="es-ES"/>
              <a:t>De acuerdo con la segunda ley de Newton del movimiento, la aceleración de un objeto es igual a la fuerza neta que actúa sobre el objeto dividido por el objeto de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70000" lnSpcReduction="20000"/>
          </a:bodyPr>
          <a:lstStyle/>
          <a:p>
            <a:endParaRPr dirty="0" lang="en-US" smtClean="0"/>
          </a:p>
          <a:p>
            <a:endParaRPr dirty="0" lang="en-US"/>
          </a:p>
          <a:p>
            <a:endParaRPr dirty="0" lang="en-US" smtClean="0"/>
          </a:p>
          <a:p>
            <a:r>
              <a:rPr dirty="0" lang="en-US" smtClean="0"/>
              <a:t>A.  Weight</a:t>
            </a:r>
          </a:p>
          <a:p>
            <a:endParaRPr dirty="0" lang="en-US"/>
          </a:p>
          <a:p>
            <a:r>
              <a:rPr dirty="0" lang="en-US" smtClean="0"/>
              <a:t>B.  Velocity</a:t>
            </a:r>
          </a:p>
          <a:p>
            <a:endParaRPr dirty="0" lang="en-US"/>
          </a:p>
          <a:p>
            <a:r>
              <a:rPr dirty="0" lang="en-US" smtClean="0"/>
              <a:t>C.  Mass</a:t>
            </a:r>
          </a:p>
          <a:p>
            <a:endParaRPr dirty="0" lang="en-US"/>
          </a:p>
          <a:p>
            <a:r>
              <a:rPr dirty="0" lang="en-US" smtClean="0"/>
              <a:t>D.  Momentum 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724400" y="32004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altLang="es-ES" dirty="0" lang="es-ES" smtClean="0"/>
              <a:t>A. Un </a:t>
            </a:r>
            <a:r>
              <a:rPr altLang="es-ES" dirty="0" lang="es-ES"/>
              <a:t>peso</a:t>
            </a:r>
          </a:p>
          <a:p>
            <a:endParaRPr altLang="es-ES" dirty="0" lang="es-ES"/>
          </a:p>
          <a:p>
            <a:r>
              <a:rPr altLang="es-ES" dirty="0" lang="es-ES"/>
              <a:t>B. velocidad</a:t>
            </a:r>
          </a:p>
          <a:p>
            <a:endParaRPr altLang="es-ES" dirty="0" lang="es-ES"/>
          </a:p>
          <a:p>
            <a:r>
              <a:rPr altLang="es-ES" dirty="0" lang="es-ES"/>
              <a:t>C. masa</a:t>
            </a:r>
          </a:p>
          <a:p>
            <a:endParaRPr altLang="es-ES" dirty="0" lang="es-ES"/>
          </a:p>
          <a:p>
            <a:r>
              <a:rPr altLang="es-ES" dirty="0" lang="es-ES"/>
              <a:t>D. </a:t>
            </a:r>
            <a:r>
              <a:rPr altLang="es-ES" dirty="0" err="1" lang="es-ES"/>
              <a:t>Momentum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6524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219200" y="685800"/>
            <a:ext cx="2939521" cy="2256720"/>
          </a:xfrm>
        </p:spPr>
        <p:txBody>
          <a:bodyPr numCol="1">
            <a:normAutofit fontScale="85000" lnSpcReduction="2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Type of friction that acts on fish swimming through water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762000"/>
            <a:ext cx="2944368" cy="2183271"/>
          </a:xfrm>
        </p:spPr>
        <p:txBody>
          <a:bodyPr numCol="1">
            <a:noAutofit/>
          </a:bodyPr>
          <a:lstStyle/>
          <a:p>
            <a:r>
              <a:rPr altLang="es-ES" dirty="0" lang="es-ES" sz="3200"/>
              <a:t>Tipo de fricción que actúa sobre los peces que nadan en el agua</a:t>
            </a:r>
            <a:endParaRPr dirty="0"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Rolling</a:t>
            </a:r>
          </a:p>
          <a:p>
            <a:endParaRPr dirty="0" lang="en-US"/>
          </a:p>
          <a:p>
            <a:r>
              <a:rPr dirty="0" lang="en-US" smtClean="0"/>
              <a:t>B.  Sliding</a:t>
            </a:r>
          </a:p>
          <a:p>
            <a:endParaRPr dirty="0" lang="en-US"/>
          </a:p>
          <a:p>
            <a:r>
              <a:rPr dirty="0" lang="en-US" smtClean="0"/>
              <a:t>C.  Static</a:t>
            </a:r>
          </a:p>
          <a:p>
            <a:endParaRPr dirty="0" lang="en-US"/>
          </a:p>
          <a:p>
            <a:r>
              <a:rPr dirty="0" lang="en-US" smtClean="0"/>
              <a:t>D.  Fluid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648200" y="31242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altLang="pt-BR" dirty="0" lang="pt-BR"/>
              <a:t>A. balanceo</a:t>
            </a:r>
          </a:p>
          <a:p>
            <a:endParaRPr altLang="pt-BR" dirty="0" lang="pt-BR"/>
          </a:p>
          <a:p>
            <a:r>
              <a:rPr altLang="pt-BR" dirty="0" lang="pt-BR"/>
              <a:t>B. deslizante</a:t>
            </a:r>
          </a:p>
          <a:p>
            <a:endParaRPr altLang="pt-BR" dirty="0" lang="pt-BR"/>
          </a:p>
          <a:p>
            <a:r>
              <a:rPr altLang="pt-BR" dirty="0" lang="pt-BR"/>
              <a:t>C. estático</a:t>
            </a:r>
          </a:p>
          <a:p>
            <a:endParaRPr altLang="pt-BR" dirty="0" lang="pt-BR"/>
          </a:p>
          <a:p>
            <a:r>
              <a:rPr altLang="pt-BR" dirty="0" lang="pt-BR"/>
              <a:t>D. Fluid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39437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85800"/>
            <a:ext cx="2939521" cy="2256720"/>
          </a:xfrm>
        </p:spPr>
        <p:txBody>
          <a:bodyPr numCol="1">
            <a:normAutofit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Unbalanced forces cause an object to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838200"/>
            <a:ext cx="2944368" cy="2107071"/>
          </a:xfrm>
        </p:spPr>
        <p:txBody>
          <a:bodyPr numCol="1">
            <a:normAutofit/>
          </a:bodyPr>
          <a:lstStyle/>
          <a:p>
            <a:r>
              <a:rPr altLang="es-ES" dirty="0" lang="es-ES" sz="3000"/>
              <a:t>fuerzas desequilibradas causan un objeto de</a:t>
            </a:r>
            <a:endParaRPr dirty="0" lang="en-US" sz="30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>
          <a:xfrm>
            <a:off x="1295400" y="33528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dirty="0" lang="en-US" smtClean="0"/>
              <a:t>A.  Accelerate</a:t>
            </a:r>
          </a:p>
          <a:p>
            <a:endParaRPr dirty="0" lang="en-US"/>
          </a:p>
          <a:p>
            <a:r>
              <a:rPr dirty="0" lang="en-US" smtClean="0"/>
              <a:t>B.  Increase its inertia</a:t>
            </a:r>
          </a:p>
          <a:p>
            <a:endParaRPr dirty="0" lang="en-US"/>
          </a:p>
          <a:p>
            <a:r>
              <a:rPr dirty="0" lang="en-US" smtClean="0"/>
              <a:t>C.  Decrease in weight</a:t>
            </a:r>
          </a:p>
          <a:p>
            <a:endParaRPr dirty="0" lang="en-US"/>
          </a:p>
          <a:p>
            <a:r>
              <a:rPr dirty="0" lang="en-US" smtClean="0"/>
              <a:t>D.  Remain the same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648200" y="3200400"/>
            <a:ext cx="3227832" cy="2779776"/>
          </a:xfrm>
        </p:spPr>
        <p:txBody>
          <a:bodyPr numCol="1">
            <a:normAutofit fontScale="92500" lnSpcReduction="20000"/>
          </a:bodyPr>
          <a:lstStyle/>
          <a:p>
            <a:r>
              <a:rPr altLang="es-ES" dirty="0" lang="es-ES"/>
              <a:t>A. Acelerar</a:t>
            </a:r>
          </a:p>
          <a:p>
            <a:endParaRPr altLang="es-ES" dirty="0" lang="es-ES"/>
          </a:p>
          <a:p>
            <a:r>
              <a:rPr altLang="es-ES" dirty="0" lang="es-ES"/>
              <a:t>B. Aumentar su inercia</a:t>
            </a:r>
          </a:p>
          <a:p>
            <a:endParaRPr altLang="es-ES" dirty="0" lang="es-ES"/>
          </a:p>
          <a:p>
            <a:r>
              <a:rPr altLang="es-ES" dirty="0" lang="es-ES"/>
              <a:t>C. Disminución de peso</a:t>
            </a:r>
          </a:p>
          <a:p>
            <a:endParaRPr altLang="es-ES" dirty="0" lang="es-ES"/>
          </a:p>
          <a:p>
            <a:r>
              <a:rPr altLang="es-ES" dirty="0" lang="es-ES"/>
              <a:t>D. siguen siendo los mismos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52103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295400" y="685800"/>
            <a:ext cx="2939521" cy="2256720"/>
          </a:xfrm>
        </p:spPr>
        <p:txBody>
          <a:bodyPr numCol="1">
            <a:normAutofit/>
          </a:bodyPr>
          <a:lstStyle/>
          <a:p>
            <a:r>
              <a:rPr b="0" dirty="0" lang="en-US" sz="44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SI unit of force is the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990600"/>
            <a:ext cx="2944368" cy="1954671"/>
          </a:xfrm>
        </p:spPr>
        <p:txBody>
          <a:bodyPr numCol="1">
            <a:noAutofit/>
          </a:bodyPr>
          <a:lstStyle/>
          <a:p>
            <a:r>
              <a:rPr altLang="es-ES" dirty="0" lang="es-ES" sz="4000"/>
              <a:t>unidad SI de fuerza es la</a:t>
            </a:r>
            <a:endParaRPr dirty="0"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 numCol="1">
            <a:normAutofit fontScale="925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A.  Joule</a:t>
            </a:r>
          </a:p>
          <a:p>
            <a:endParaRPr dirty="0" lang="en-US"/>
          </a:p>
          <a:p>
            <a:r>
              <a:rPr dirty="0" lang="en-US" smtClean="0"/>
              <a:t>B.  Meter</a:t>
            </a:r>
          </a:p>
          <a:p>
            <a:endParaRPr dirty="0" lang="en-US"/>
          </a:p>
          <a:p>
            <a:r>
              <a:rPr dirty="0" lang="en-US" smtClean="0"/>
              <a:t>C.  Kilogram</a:t>
            </a:r>
          </a:p>
          <a:p>
            <a:endParaRPr dirty="0" lang="en-US"/>
          </a:p>
          <a:p>
            <a:r>
              <a:rPr dirty="0" lang="en-US" smtClean="0"/>
              <a:t>D.  Newton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dirty="0" lang="en-US"/>
              <a:t>A. Joule</a:t>
            </a:r>
          </a:p>
          <a:p>
            <a:endParaRPr dirty="0" lang="en-US"/>
          </a:p>
          <a:p>
            <a:r>
              <a:rPr dirty="0" lang="en-US"/>
              <a:t>B. Meter</a:t>
            </a:r>
          </a:p>
          <a:p>
            <a:endParaRPr dirty="0" lang="en-US"/>
          </a:p>
          <a:p>
            <a:r>
              <a:rPr dirty="0" lang="en-US"/>
              <a:t>C. </a:t>
            </a:r>
            <a:r>
              <a:rPr dirty="0" err="1" lang="en-US"/>
              <a:t>Kilogramo</a:t>
            </a:r>
            <a:endParaRPr dirty="0" lang="en-US"/>
          </a:p>
          <a:p>
            <a:endParaRPr dirty="0" lang="en-US"/>
          </a:p>
          <a:p>
            <a:r>
              <a:rPr dirty="0" lang="en-US"/>
              <a:t>D. Newton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77509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 type="body"/>
          </p:nvPr>
        </p:nvSpPr>
        <p:spPr>
          <a:xfrm>
            <a:off x="1557869" y="609600"/>
            <a:ext cx="2939521" cy="2332920"/>
          </a:xfrm>
        </p:spPr>
        <p:txBody>
          <a:bodyPr numCol="1">
            <a:normAutofit fontScale="92500" lnSpcReduction="10000"/>
          </a:bodyPr>
          <a:lstStyle/>
          <a:p>
            <a:r>
              <a:rPr b="0" dirty="0" lang="en-US" sz="400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Weak forces are associated with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910669" y="762000"/>
            <a:ext cx="2944368" cy="2183271"/>
          </a:xfrm>
        </p:spPr>
        <p:txBody>
          <a:bodyPr numCol="1">
            <a:normAutofit/>
          </a:bodyPr>
          <a:lstStyle/>
          <a:p>
            <a:r>
              <a:rPr altLang="es-ES" dirty="0" lang="es-ES" sz="4000"/>
              <a:t>fuerzas débiles se asocian con</a:t>
            </a:r>
            <a:endParaRPr dirty="0"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>
          <a:xfrm>
            <a:off x="1295400" y="32766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dirty="0" lang="en-US" smtClean="0"/>
              <a:t>A.  Lightning</a:t>
            </a:r>
          </a:p>
          <a:p>
            <a:endParaRPr dirty="0" lang="en-US"/>
          </a:p>
          <a:p>
            <a:r>
              <a:rPr dirty="0" lang="en-US" smtClean="0"/>
              <a:t>B.  Ocean tides</a:t>
            </a:r>
          </a:p>
          <a:p>
            <a:endParaRPr dirty="0" lang="en-US"/>
          </a:p>
          <a:p>
            <a:r>
              <a:rPr dirty="0" lang="en-US" smtClean="0"/>
              <a:t>C.  Nuclear decay</a:t>
            </a:r>
          </a:p>
          <a:p>
            <a:endParaRPr dirty="0" lang="en-US"/>
          </a:p>
          <a:p>
            <a:r>
              <a:rPr dirty="0" lang="en-US" smtClean="0"/>
              <a:t>D.  Static cling</a:t>
            </a:r>
            <a:endParaRPr dirty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 sz="quarter"/>
          </p:nvPr>
        </p:nvSpPr>
        <p:spPr>
          <a:xfrm>
            <a:off x="4800600" y="3276600"/>
            <a:ext cx="3227832" cy="2779776"/>
          </a:xfrm>
        </p:spPr>
        <p:txBody>
          <a:bodyPr numCol="1">
            <a:normAutofit fontScale="92500" lnSpcReduction="10000"/>
          </a:bodyPr>
          <a:lstStyle/>
          <a:p>
            <a:r>
              <a:rPr dirty="0" lang="en-US" smtClean="0"/>
              <a:t>A. </a:t>
            </a:r>
            <a:r>
              <a:rPr altLang="es-ES" dirty="0" lang="es-ES"/>
              <a:t>Un relámpago</a:t>
            </a:r>
          </a:p>
          <a:p>
            <a:endParaRPr altLang="es-ES" dirty="0" lang="es-ES"/>
          </a:p>
          <a:p>
            <a:r>
              <a:rPr altLang="es-ES" dirty="0" lang="es-ES"/>
              <a:t>B. mareas oceánicas</a:t>
            </a:r>
          </a:p>
          <a:p>
            <a:endParaRPr altLang="es-ES" dirty="0" lang="es-ES"/>
          </a:p>
          <a:p>
            <a:r>
              <a:rPr altLang="es-ES" dirty="0" lang="es-ES"/>
              <a:t>C. decaimiento nuclear</a:t>
            </a:r>
          </a:p>
          <a:p>
            <a:endParaRPr altLang="es-ES" dirty="0" lang="es-ES"/>
          </a:p>
          <a:p>
            <a:r>
              <a:rPr altLang="es-ES" dirty="0" lang="es-ES"/>
              <a:t>D. aferran estático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139957488"/>
      </p:ext>
    </p:extLst>
  </p:cSld>
  <p:clrMapOvr>
    <a:masterClrMapping/>
  </p:clrMapOvr>
</p:sld>
</file>

<file path=ppt/theme/_rels/theme1.xml.rels><?xml version="1.0" encoding="UTF-8" standalone="yes"?><Relationships xmlns="http://schemas.openxmlformats.org/package/2006/relationships"><Relationship Id="rId2" Target="../media/image2.jpeg" Type="http://schemas.openxmlformats.org/officeDocument/2006/relationships/image"/><Relationship Id="rId1" Target="../media/image1.jpeg" Type="http://schemas.openxmlformats.org/officeDocument/2006/relationships/image"/></Relationships>
</file>

<file path=ppt/theme/theme1.xml><?xml version="1.0" encoding="utf-8"?>
<a:theme xmlns:a="http://schemas.openxmlformats.org/drawingml/2006/main" name="Pushpin">
  <a:themeElements>
    <a:clrScheme name="Pushpin">
      <a:dk1>
        <a:sysClr lastClr="000000" val="windowText"/>
      </a:dk1>
      <a:lt1>
        <a:sysClr lastClr="FFFFFF" val="window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algn="ctr" cap="flat" cmpd="sng" w="9525">
          <a:solidFill>
            <a:schemeClr val="phClr"/>
          </a:solidFill>
          <a:prstDash val="solid"/>
        </a:ln>
        <a:ln algn="ctr" cap="flat" cmpd="sng" w="15875">
          <a:solidFill>
            <a:schemeClr val="phClr">
              <a:shade val="80000"/>
              <a:lumMod val="90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4800000" dist="38100" rotWithShape="0" sx="98000" sy="98000">
              <a:srgbClr val="000000">
                <a:alpha val="32000"/>
              </a:srgbClr>
            </a:outerShdw>
          </a:effectLst>
        </a:effectStyle>
        <a:effectStyle>
          <a:effectLst>
            <a:outerShdw blurRad="38100" dir="4800000" dist="38100" rotWithShape="0" sx="96000" sy="96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3240000"/>
            </a:lightRig>
          </a:scene3d>
          <a:sp3d>
            <a:bevelT h="28575" w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Company>Hewlett-Packard</Company>
  <Words>1820</Words>
  <Paragraphs>435</Paragraphs>
  <Slides>32</Slides>
  <Notes>0</Notes>
  <TotalTime>117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baseType="lpstr" size="33">
      <vt:lpstr>Pushpin</vt:lpstr>
      <vt:lpstr>Forces and Motion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lication>Microsoft Office PowerPoint</Application>
  <AppVersion>14.0000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2012-03-28T01:14:34Z</dcterms:created>
  <dc:creator>User</dc:creator>
  <cp:lastModifiedBy>Laura Struve</cp:lastModifiedBy>
  <dcterms:modified xsi:type="dcterms:W3CDTF">2016-05-02T01:53:50Z</dcterms:modified>
  <cp:revision>17</cp:revision>
  <dc:title>Forces and Motion Review</dc:title>
</cp:coreProperties>
</file>